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86" r:id="rId3"/>
    <p:sldId id="302" r:id="rId4"/>
    <p:sldId id="260" r:id="rId5"/>
    <p:sldId id="300" r:id="rId6"/>
    <p:sldId id="263" r:id="rId7"/>
    <p:sldId id="311" r:id="rId8"/>
    <p:sldId id="258" r:id="rId9"/>
    <p:sldId id="259" r:id="rId10"/>
    <p:sldId id="266" r:id="rId11"/>
    <p:sldId id="267" r:id="rId12"/>
    <p:sldId id="268" r:id="rId13"/>
    <p:sldId id="269" r:id="rId14"/>
    <p:sldId id="270" r:id="rId15"/>
    <p:sldId id="271" r:id="rId16"/>
    <p:sldId id="272" r:id="rId17"/>
    <p:sldId id="309" r:id="rId18"/>
    <p:sldId id="276" r:id="rId19"/>
    <p:sldId id="277" r:id="rId20"/>
    <p:sldId id="287" r:id="rId21"/>
    <p:sldId id="289" r:id="rId22"/>
    <p:sldId id="290" r:id="rId23"/>
    <p:sldId id="291" r:id="rId24"/>
    <p:sldId id="292" r:id="rId25"/>
    <p:sldId id="293" r:id="rId26"/>
    <p:sldId id="295" r:id="rId27"/>
    <p:sldId id="296" r:id="rId28"/>
    <p:sldId id="297" r:id="rId29"/>
    <p:sldId id="298" r:id="rId30"/>
    <p:sldId id="312" r:id="rId31"/>
    <p:sldId id="281" r:id="rId32"/>
    <p:sldId id="282" r:id="rId33"/>
    <p:sldId id="283" r:id="rId34"/>
    <p:sldId id="284" r:id="rId35"/>
    <p:sldId id="285" r:id="rId36"/>
    <p:sldId id="305" r:id="rId37"/>
    <p:sldId id="306" r:id="rId38"/>
    <p:sldId id="30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737A81-847A-4BBC-A698-EDE88B5BD22E}" v="28" dt="2023-12-19T03:08:14.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khar Das" userId="cb480e2ce33b3b96" providerId="LiveId" clId="{50737A81-847A-4BBC-A698-EDE88B5BD22E}"/>
    <pc:docChg chg="undo custSel addSld delSld modSld">
      <pc:chgData name="Shekhar Das" userId="cb480e2ce33b3b96" providerId="LiveId" clId="{50737A81-847A-4BBC-A698-EDE88B5BD22E}" dt="2023-12-19T03:11:50.369" v="172" actId="1076"/>
      <pc:docMkLst>
        <pc:docMk/>
      </pc:docMkLst>
      <pc:sldChg chg="addSp modSp mod modTransition">
        <pc:chgData name="Shekhar Das" userId="cb480e2ce33b3b96" providerId="LiveId" clId="{50737A81-847A-4BBC-A698-EDE88B5BD22E}" dt="2023-12-19T02:59:07.901" v="39" actId="122"/>
        <pc:sldMkLst>
          <pc:docMk/>
          <pc:sldMk cId="981574371" sldId="258"/>
        </pc:sldMkLst>
        <pc:spChg chg="add mod">
          <ac:chgData name="Shekhar Das" userId="cb480e2ce33b3b96" providerId="LiveId" clId="{50737A81-847A-4BBC-A698-EDE88B5BD22E}" dt="2023-12-19T02:52:51.786" v="17" actId="1076"/>
          <ac:spMkLst>
            <pc:docMk/>
            <pc:sldMk cId="981574371" sldId="258"/>
            <ac:spMk id="2" creationId="{AC0FA628-FDEC-C083-8781-BC85548687B2}"/>
          </ac:spMkLst>
        </pc:spChg>
        <pc:spChg chg="mod">
          <ac:chgData name="Shekhar Das" userId="cb480e2ce33b3b96" providerId="LiveId" clId="{50737A81-847A-4BBC-A698-EDE88B5BD22E}" dt="2023-12-19T02:59:07.901" v="39" actId="122"/>
          <ac:spMkLst>
            <pc:docMk/>
            <pc:sldMk cId="981574371" sldId="258"/>
            <ac:spMk id="3" creationId="{C33929B9-CA9D-3179-D084-F7E87F790CB9}"/>
          </ac:spMkLst>
        </pc:spChg>
      </pc:sldChg>
      <pc:sldChg chg="addSp modSp mod modTransition">
        <pc:chgData name="Shekhar Das" userId="cb480e2ce33b3b96" providerId="LiveId" clId="{50737A81-847A-4BBC-A698-EDE88B5BD22E}" dt="2023-12-19T03:11:50.369" v="172" actId="1076"/>
        <pc:sldMkLst>
          <pc:docMk/>
          <pc:sldMk cId="1287647061" sldId="259"/>
        </pc:sldMkLst>
        <pc:spChg chg="add mod">
          <ac:chgData name="Shekhar Das" userId="cb480e2ce33b3b96" providerId="LiveId" clId="{50737A81-847A-4BBC-A698-EDE88B5BD22E}" dt="2023-12-19T03:11:50.369" v="172" actId="1076"/>
          <ac:spMkLst>
            <pc:docMk/>
            <pc:sldMk cId="1287647061" sldId="259"/>
            <ac:spMk id="2" creationId="{30A6DBA5-60AF-8278-9102-D244F9A6C64E}"/>
          </ac:spMkLst>
        </pc:spChg>
        <pc:spChg chg="mod">
          <ac:chgData name="Shekhar Das" userId="cb480e2ce33b3b96" providerId="LiveId" clId="{50737A81-847A-4BBC-A698-EDE88B5BD22E}" dt="2023-12-19T02:59:20.810" v="41" actId="122"/>
          <ac:spMkLst>
            <pc:docMk/>
            <pc:sldMk cId="1287647061" sldId="259"/>
            <ac:spMk id="3" creationId="{C99F5733-7BB1-01AF-DF2A-FF922E650B5F}"/>
          </ac:spMkLst>
        </pc:spChg>
      </pc:sldChg>
      <pc:sldChg chg="addSp modSp mod">
        <pc:chgData name="Shekhar Das" userId="cb480e2ce33b3b96" providerId="LiveId" clId="{50737A81-847A-4BBC-A698-EDE88B5BD22E}" dt="2023-12-19T02:52:42.087" v="15" actId="1076"/>
        <pc:sldMkLst>
          <pc:docMk/>
          <pc:sldMk cId="2157620820" sldId="263"/>
        </pc:sldMkLst>
        <pc:spChg chg="add mod">
          <ac:chgData name="Shekhar Das" userId="cb480e2ce33b3b96" providerId="LiveId" clId="{50737A81-847A-4BBC-A698-EDE88B5BD22E}" dt="2023-12-19T02:52:42.087" v="15" actId="1076"/>
          <ac:spMkLst>
            <pc:docMk/>
            <pc:sldMk cId="2157620820" sldId="263"/>
            <ac:spMk id="2" creationId="{8F0F74E6-0136-413B-270B-845568B03097}"/>
          </ac:spMkLst>
        </pc:spChg>
        <pc:spChg chg="mod">
          <ac:chgData name="Shekhar Das" userId="cb480e2ce33b3b96" providerId="LiveId" clId="{50737A81-847A-4BBC-A698-EDE88B5BD22E}" dt="2023-12-19T02:51:18.575" v="13" actId="255"/>
          <ac:spMkLst>
            <pc:docMk/>
            <pc:sldMk cId="2157620820" sldId="263"/>
            <ac:spMk id="3" creationId="{367E19A6-3278-E109-4328-5B7783BD7957}"/>
          </ac:spMkLst>
        </pc:spChg>
      </pc:sldChg>
      <pc:sldChg chg="add del">
        <pc:chgData name="Shekhar Das" userId="cb480e2ce33b3b96" providerId="LiveId" clId="{50737A81-847A-4BBC-A698-EDE88B5BD22E}" dt="2023-12-19T02:50:59.546" v="10" actId="47"/>
        <pc:sldMkLst>
          <pc:docMk/>
          <pc:sldMk cId="3336868657" sldId="265"/>
        </pc:sldMkLst>
      </pc:sldChg>
      <pc:sldChg chg="addSp modSp mod modTransition">
        <pc:chgData name="Shekhar Das" userId="cb480e2ce33b3b96" providerId="LiveId" clId="{50737A81-847A-4BBC-A698-EDE88B5BD22E}" dt="2023-12-19T03:02:19.516" v="77"/>
        <pc:sldMkLst>
          <pc:docMk/>
          <pc:sldMk cId="712292406" sldId="266"/>
        </pc:sldMkLst>
        <pc:spChg chg="add mod">
          <ac:chgData name="Shekhar Das" userId="cb480e2ce33b3b96" providerId="LiveId" clId="{50737A81-847A-4BBC-A698-EDE88B5BD22E}" dt="2023-12-19T03:02:17.197" v="76" actId="1076"/>
          <ac:spMkLst>
            <pc:docMk/>
            <pc:sldMk cId="712292406" sldId="266"/>
            <ac:spMk id="2" creationId="{52DE7A1A-4A0E-2296-CCC3-C9414E624BEA}"/>
          </ac:spMkLst>
        </pc:spChg>
        <pc:spChg chg="mod">
          <ac:chgData name="Shekhar Das" userId="cb480e2ce33b3b96" providerId="LiveId" clId="{50737A81-847A-4BBC-A698-EDE88B5BD22E}" dt="2023-12-19T02:59:34.331" v="44" actId="122"/>
          <ac:spMkLst>
            <pc:docMk/>
            <pc:sldMk cId="712292406" sldId="266"/>
            <ac:spMk id="3" creationId="{C3D84EC7-2627-4D30-5C01-01F25E97C556}"/>
          </ac:spMkLst>
        </pc:spChg>
      </pc:sldChg>
      <pc:sldChg chg="modSp mod">
        <pc:chgData name="Shekhar Das" userId="cb480e2ce33b3b96" providerId="LiveId" clId="{50737A81-847A-4BBC-A698-EDE88B5BD22E}" dt="2023-12-19T02:59:58.456" v="49" actId="15"/>
        <pc:sldMkLst>
          <pc:docMk/>
          <pc:sldMk cId="3068225377" sldId="267"/>
        </pc:sldMkLst>
        <pc:spChg chg="mod">
          <ac:chgData name="Shekhar Das" userId="cb480e2ce33b3b96" providerId="LiveId" clId="{50737A81-847A-4BBC-A698-EDE88B5BD22E}" dt="2023-12-19T02:59:58.456" v="49" actId="15"/>
          <ac:spMkLst>
            <pc:docMk/>
            <pc:sldMk cId="3068225377" sldId="267"/>
            <ac:spMk id="3" creationId="{A66A651F-A309-A4FA-AF6E-DEFDB5D9940C}"/>
          </ac:spMkLst>
        </pc:spChg>
        <pc:picChg chg="mod">
          <ac:chgData name="Shekhar Das" userId="cb480e2ce33b3b96" providerId="LiveId" clId="{50737A81-847A-4BBC-A698-EDE88B5BD22E}" dt="2023-12-19T02:59:53.998" v="48" actId="1076"/>
          <ac:picMkLst>
            <pc:docMk/>
            <pc:sldMk cId="3068225377" sldId="267"/>
            <ac:picMk id="4" creationId="{7F25A839-5E7B-7A42-B9F0-BA0680540535}"/>
          </ac:picMkLst>
        </pc:picChg>
      </pc:sldChg>
      <pc:sldChg chg="addSp modSp mod modTransition">
        <pc:chgData name="Shekhar Das" userId="cb480e2ce33b3b96" providerId="LiveId" clId="{50737A81-847A-4BBC-A698-EDE88B5BD22E}" dt="2023-12-19T03:03:06.048" v="80"/>
        <pc:sldMkLst>
          <pc:docMk/>
          <pc:sldMk cId="3917552827" sldId="268"/>
        </pc:sldMkLst>
        <pc:spChg chg="add mod">
          <ac:chgData name="Shekhar Das" userId="cb480e2ce33b3b96" providerId="LiveId" clId="{50737A81-847A-4BBC-A698-EDE88B5BD22E}" dt="2023-12-19T03:03:03.910" v="79" actId="1076"/>
          <ac:spMkLst>
            <pc:docMk/>
            <pc:sldMk cId="3917552827" sldId="268"/>
            <ac:spMk id="2" creationId="{9715DD88-68E5-2EA7-7870-C6CA30D2BCB9}"/>
          </ac:spMkLst>
        </pc:spChg>
        <pc:spChg chg="mod">
          <ac:chgData name="Shekhar Das" userId="cb480e2ce33b3b96" providerId="LiveId" clId="{50737A81-847A-4BBC-A698-EDE88B5BD22E}" dt="2023-12-19T03:00:09.597" v="51" actId="115"/>
          <ac:spMkLst>
            <pc:docMk/>
            <pc:sldMk cId="3917552827" sldId="268"/>
            <ac:spMk id="3" creationId="{05F3E62E-E386-7C2C-2065-C27593CB6E05}"/>
          </ac:spMkLst>
        </pc:spChg>
      </pc:sldChg>
      <pc:sldChg chg="addSp modSp add del mod modTransition">
        <pc:chgData name="Shekhar Das" userId="cb480e2ce33b3b96" providerId="LiveId" clId="{50737A81-847A-4BBC-A698-EDE88B5BD22E}" dt="2023-12-19T03:03:19.619" v="83"/>
        <pc:sldMkLst>
          <pc:docMk/>
          <pc:sldMk cId="350413252" sldId="269"/>
        </pc:sldMkLst>
        <pc:spChg chg="mod">
          <ac:chgData name="Shekhar Das" userId="cb480e2ce33b3b96" providerId="LiveId" clId="{50737A81-847A-4BBC-A698-EDE88B5BD22E}" dt="2023-12-19T03:00:21.372" v="53" actId="122"/>
          <ac:spMkLst>
            <pc:docMk/>
            <pc:sldMk cId="350413252" sldId="269"/>
            <ac:spMk id="2" creationId="{CF9088F6-4B18-DB38-1253-DC02B39D1C7F}"/>
          </ac:spMkLst>
        </pc:spChg>
        <pc:spChg chg="mod">
          <ac:chgData name="Shekhar Das" userId="cb480e2ce33b3b96" providerId="LiveId" clId="{50737A81-847A-4BBC-A698-EDE88B5BD22E}" dt="2023-12-19T03:00:29.984" v="54" actId="1076"/>
          <ac:spMkLst>
            <pc:docMk/>
            <pc:sldMk cId="350413252" sldId="269"/>
            <ac:spMk id="3" creationId="{E3179AD8-0369-31F0-ADE5-08A7676E7287}"/>
          </ac:spMkLst>
        </pc:spChg>
        <pc:spChg chg="add mod">
          <ac:chgData name="Shekhar Das" userId="cb480e2ce33b3b96" providerId="LiveId" clId="{50737A81-847A-4BBC-A698-EDE88B5BD22E}" dt="2023-12-19T03:03:17.748" v="82" actId="1076"/>
          <ac:spMkLst>
            <pc:docMk/>
            <pc:sldMk cId="350413252" sldId="269"/>
            <ac:spMk id="4" creationId="{E4C01945-7B6B-D3DD-1D6E-6115A7B7DF61}"/>
          </ac:spMkLst>
        </pc:spChg>
      </pc:sldChg>
      <pc:sldChg chg="addSp modSp add del mod modTransition">
        <pc:chgData name="Shekhar Das" userId="cb480e2ce33b3b96" providerId="LiveId" clId="{50737A81-847A-4BBC-A698-EDE88B5BD22E}" dt="2023-12-19T03:03:46.593" v="86"/>
        <pc:sldMkLst>
          <pc:docMk/>
          <pc:sldMk cId="3206455602" sldId="270"/>
        </pc:sldMkLst>
        <pc:spChg chg="mod">
          <ac:chgData name="Shekhar Das" userId="cb480e2ce33b3b96" providerId="LiveId" clId="{50737A81-847A-4BBC-A698-EDE88B5BD22E}" dt="2023-12-19T03:00:45.926" v="58" actId="255"/>
          <ac:spMkLst>
            <pc:docMk/>
            <pc:sldMk cId="3206455602" sldId="270"/>
            <ac:spMk id="2" creationId="{9F25D81D-CF19-EDD4-39EB-120AB38FB18A}"/>
          </ac:spMkLst>
        </pc:spChg>
        <pc:spChg chg="add mod">
          <ac:chgData name="Shekhar Das" userId="cb480e2ce33b3b96" providerId="LiveId" clId="{50737A81-847A-4BBC-A698-EDE88B5BD22E}" dt="2023-12-19T03:03:44.689" v="85" actId="1076"/>
          <ac:spMkLst>
            <pc:docMk/>
            <pc:sldMk cId="3206455602" sldId="270"/>
            <ac:spMk id="4" creationId="{2BB334E7-0F87-6DEF-D75D-03776ECAA885}"/>
          </ac:spMkLst>
        </pc:spChg>
      </pc:sldChg>
      <pc:sldChg chg="addSp modSp add del mod modTransition">
        <pc:chgData name="Shekhar Das" userId="cb480e2ce33b3b96" providerId="LiveId" clId="{50737A81-847A-4BBC-A698-EDE88B5BD22E}" dt="2023-12-19T03:04:02.064" v="89"/>
        <pc:sldMkLst>
          <pc:docMk/>
          <pc:sldMk cId="2248597255" sldId="271"/>
        </pc:sldMkLst>
        <pc:spChg chg="mod">
          <ac:chgData name="Shekhar Das" userId="cb480e2ce33b3b96" providerId="LiveId" clId="{50737A81-847A-4BBC-A698-EDE88B5BD22E}" dt="2023-12-19T03:01:04.596" v="65" actId="122"/>
          <ac:spMkLst>
            <pc:docMk/>
            <pc:sldMk cId="2248597255" sldId="271"/>
            <ac:spMk id="2" creationId="{E26B6E22-5444-D593-B5F4-D14439A0A25C}"/>
          </ac:spMkLst>
        </pc:spChg>
        <pc:spChg chg="add mod">
          <ac:chgData name="Shekhar Das" userId="cb480e2ce33b3b96" providerId="LiveId" clId="{50737A81-847A-4BBC-A698-EDE88B5BD22E}" dt="2023-12-19T03:04:00.195" v="88" actId="1076"/>
          <ac:spMkLst>
            <pc:docMk/>
            <pc:sldMk cId="2248597255" sldId="271"/>
            <ac:spMk id="4" creationId="{99D4EAF4-79EA-41FD-3839-7F28C0307440}"/>
          </ac:spMkLst>
        </pc:spChg>
      </pc:sldChg>
      <pc:sldChg chg="addSp modSp add del mod modTransition">
        <pc:chgData name="Shekhar Das" userId="cb480e2ce33b3b96" providerId="LiveId" clId="{50737A81-847A-4BBC-A698-EDE88B5BD22E}" dt="2023-12-19T03:04:14.198" v="92"/>
        <pc:sldMkLst>
          <pc:docMk/>
          <pc:sldMk cId="1878261222" sldId="272"/>
        </pc:sldMkLst>
        <pc:spChg chg="mod">
          <ac:chgData name="Shekhar Das" userId="cb480e2ce33b3b96" providerId="LiveId" clId="{50737A81-847A-4BBC-A698-EDE88B5BD22E}" dt="2023-12-19T03:01:25.831" v="70" actId="115"/>
          <ac:spMkLst>
            <pc:docMk/>
            <pc:sldMk cId="1878261222" sldId="272"/>
            <ac:spMk id="2" creationId="{422BF1C9-B429-F3B5-060B-598F5D90EA0A}"/>
          </ac:spMkLst>
        </pc:spChg>
        <pc:spChg chg="mod">
          <ac:chgData name="Shekhar Das" userId="cb480e2ce33b3b96" providerId="LiveId" clId="{50737A81-847A-4BBC-A698-EDE88B5BD22E}" dt="2023-12-19T03:01:41.087" v="71" actId="255"/>
          <ac:spMkLst>
            <pc:docMk/>
            <pc:sldMk cId="1878261222" sldId="272"/>
            <ac:spMk id="3" creationId="{0053223D-D2AD-8CF7-DE38-4E7A3C0779C9}"/>
          </ac:spMkLst>
        </pc:spChg>
        <pc:spChg chg="add mod">
          <ac:chgData name="Shekhar Das" userId="cb480e2ce33b3b96" providerId="LiveId" clId="{50737A81-847A-4BBC-A698-EDE88B5BD22E}" dt="2023-12-19T03:04:12.251" v="91" actId="1076"/>
          <ac:spMkLst>
            <pc:docMk/>
            <pc:sldMk cId="1878261222" sldId="272"/>
            <ac:spMk id="4" creationId="{36B2BFE1-AC62-D6E0-C704-B017D886D537}"/>
          </ac:spMkLst>
        </pc:spChg>
      </pc:sldChg>
      <pc:sldChg chg="modTransition">
        <pc:chgData name="Shekhar Das" userId="cb480e2ce33b3b96" providerId="LiveId" clId="{50737A81-847A-4BBC-A698-EDE88B5BD22E}" dt="2023-12-19T03:06:25.239" v="94"/>
        <pc:sldMkLst>
          <pc:docMk/>
          <pc:sldMk cId="1699964804" sldId="281"/>
        </pc:sldMkLst>
      </pc:sldChg>
      <pc:sldChg chg="modTransition">
        <pc:chgData name="Shekhar Das" userId="cb480e2ce33b3b96" providerId="LiveId" clId="{50737A81-847A-4BBC-A698-EDE88B5BD22E}" dt="2023-12-19T03:06:28.637" v="95"/>
        <pc:sldMkLst>
          <pc:docMk/>
          <pc:sldMk cId="1923451794" sldId="282"/>
        </pc:sldMkLst>
      </pc:sldChg>
      <pc:sldChg chg="modTransition">
        <pc:chgData name="Shekhar Das" userId="cb480e2ce33b3b96" providerId="LiveId" clId="{50737A81-847A-4BBC-A698-EDE88B5BD22E}" dt="2023-12-19T03:06:31.215" v="96"/>
        <pc:sldMkLst>
          <pc:docMk/>
          <pc:sldMk cId="3227216168" sldId="283"/>
        </pc:sldMkLst>
      </pc:sldChg>
      <pc:sldChg chg="delSp mod">
        <pc:chgData name="Shekhar Das" userId="cb480e2ce33b3b96" providerId="LiveId" clId="{50737A81-847A-4BBC-A698-EDE88B5BD22E}" dt="2023-12-19T03:08:57.748" v="130" actId="478"/>
        <pc:sldMkLst>
          <pc:docMk/>
          <pc:sldMk cId="3680838348" sldId="285"/>
        </pc:sldMkLst>
        <pc:spChg chg="del">
          <ac:chgData name="Shekhar Das" userId="cb480e2ce33b3b96" providerId="LiveId" clId="{50737A81-847A-4BBC-A698-EDE88B5BD22E}" dt="2023-12-19T03:08:57.748" v="130" actId="478"/>
          <ac:spMkLst>
            <pc:docMk/>
            <pc:sldMk cId="3680838348" sldId="285"/>
            <ac:spMk id="3" creationId="{8DBF4E93-0297-25BC-5B66-60FE7055ADAD}"/>
          </ac:spMkLst>
        </pc:spChg>
      </pc:sldChg>
      <pc:sldChg chg="del">
        <pc:chgData name="Shekhar Das" userId="cb480e2ce33b3b96" providerId="LiveId" clId="{50737A81-847A-4BBC-A698-EDE88B5BD22E}" dt="2023-12-19T03:07:05.617" v="99" actId="47"/>
        <pc:sldMkLst>
          <pc:docMk/>
          <pc:sldMk cId="1440532231" sldId="299"/>
        </pc:sldMkLst>
      </pc:sldChg>
      <pc:sldChg chg="add">
        <pc:chgData name="Shekhar Das" userId="cb480e2ce33b3b96" providerId="LiveId" clId="{50737A81-847A-4BBC-A698-EDE88B5BD22E}" dt="2023-12-19T02:47:44.521" v="2"/>
        <pc:sldMkLst>
          <pc:docMk/>
          <pc:sldMk cId="1473987107" sldId="300"/>
        </pc:sldMkLst>
      </pc:sldChg>
      <pc:sldChg chg="del">
        <pc:chgData name="Shekhar Das" userId="cb480e2ce33b3b96" providerId="LiveId" clId="{50737A81-847A-4BBC-A698-EDE88B5BD22E}" dt="2023-12-19T02:47:10.197" v="0" actId="2696"/>
        <pc:sldMkLst>
          <pc:docMk/>
          <pc:sldMk cId="2000894324" sldId="300"/>
        </pc:sldMkLst>
      </pc:sldChg>
      <pc:sldChg chg="del">
        <pc:chgData name="Shekhar Das" userId="cb480e2ce33b3b96" providerId="LiveId" clId="{50737A81-847A-4BBC-A698-EDE88B5BD22E}" dt="2023-12-19T02:58:23.290" v="35" actId="47"/>
        <pc:sldMkLst>
          <pc:docMk/>
          <pc:sldMk cId="1012472298" sldId="303"/>
        </pc:sldMkLst>
      </pc:sldChg>
      <pc:sldChg chg="new del">
        <pc:chgData name="Shekhar Das" userId="cb480e2ce33b3b96" providerId="LiveId" clId="{50737A81-847A-4BBC-A698-EDE88B5BD22E}" dt="2023-12-19T02:47:47.264" v="3" actId="47"/>
        <pc:sldMkLst>
          <pc:docMk/>
          <pc:sldMk cId="102275551" sldId="310"/>
        </pc:sldMkLst>
      </pc:sldChg>
      <pc:sldChg chg="new del">
        <pc:chgData name="Shekhar Das" userId="cb480e2ce33b3b96" providerId="LiveId" clId="{50737A81-847A-4BBC-A698-EDE88B5BD22E}" dt="2023-12-19T02:51:02.677" v="11" actId="47"/>
        <pc:sldMkLst>
          <pc:docMk/>
          <pc:sldMk cId="2691866947" sldId="310"/>
        </pc:sldMkLst>
      </pc:sldChg>
      <pc:sldChg chg="add">
        <pc:chgData name="Shekhar Das" userId="cb480e2ce33b3b96" providerId="LiveId" clId="{50737A81-847A-4BBC-A698-EDE88B5BD22E}" dt="2023-12-19T02:50:51.879" v="9"/>
        <pc:sldMkLst>
          <pc:docMk/>
          <pc:sldMk cId="3984220861" sldId="311"/>
        </pc:sldMkLst>
      </pc:sldChg>
      <pc:sldChg chg="modSp add mod modTransition">
        <pc:chgData name="Shekhar Das" userId="cb480e2ce33b3b96" providerId="LiveId" clId="{50737A81-847A-4BBC-A698-EDE88B5BD22E}" dt="2023-12-19T03:11:30.762" v="171" actId="1076"/>
        <pc:sldMkLst>
          <pc:docMk/>
          <pc:sldMk cId="1096500496" sldId="312"/>
        </pc:sldMkLst>
        <pc:spChg chg="mod">
          <ac:chgData name="Shekhar Das" userId="cb480e2ce33b3b96" providerId="LiveId" clId="{50737A81-847A-4BBC-A698-EDE88B5BD22E}" dt="2023-12-19T03:10:39.218" v="169" actId="207"/>
          <ac:spMkLst>
            <pc:docMk/>
            <pc:sldMk cId="1096500496" sldId="312"/>
            <ac:spMk id="3" creationId="{A7483C46-5C63-A8DE-C7A5-FAED99445855}"/>
          </ac:spMkLst>
        </pc:spChg>
        <pc:spChg chg="mod">
          <ac:chgData name="Shekhar Das" userId="cb480e2ce33b3b96" providerId="LiveId" clId="{50737A81-847A-4BBC-A698-EDE88B5BD22E}" dt="2023-12-19T03:11:30.762" v="171" actId="1076"/>
          <ac:spMkLst>
            <pc:docMk/>
            <pc:sldMk cId="1096500496" sldId="312"/>
            <ac:spMk id="4" creationId="{B6F6A7F0-12EB-582E-35A8-059F7941CB47}"/>
          </ac:spMkLst>
        </pc:spChg>
      </pc:sldChg>
      <pc:sldChg chg="add del">
        <pc:chgData name="Shekhar Das" userId="cb480e2ce33b3b96" providerId="LiveId" clId="{50737A81-847A-4BBC-A698-EDE88B5BD22E}" dt="2023-12-19T03:06:57.812" v="98" actId="2696"/>
        <pc:sldMkLst>
          <pc:docMk/>
          <pc:sldMk cId="3083879313" sldId="31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1DF7C-AC07-DE38-F3CE-C163FAD591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642143-3581-DB35-4251-D7747ECFC9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0C23BB-7239-AFCD-E408-928CA6590F27}"/>
              </a:ext>
            </a:extLst>
          </p:cNvPr>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5" name="Footer Placeholder 4">
            <a:extLst>
              <a:ext uri="{FF2B5EF4-FFF2-40B4-BE49-F238E27FC236}">
                <a16:creationId xmlns:a16="http://schemas.microsoft.com/office/drawing/2014/main" id="{7541E152-632A-999E-4658-AACA2A0838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4A8CE7-AC26-734C-CDFA-574032FD914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9933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F732-38BB-26B1-D8B7-C8986C0AB4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090F58-82B8-5697-3ED0-C1FDF78B02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205CCB-FFAD-305F-B680-192C80E6CB4A}"/>
              </a:ext>
            </a:extLst>
          </p:cNvPr>
          <p:cNvSpPr>
            <a:spLocks noGrp="1"/>
          </p:cNvSpPr>
          <p:nvPr>
            <p:ph type="dt" sz="half" idx="10"/>
          </p:nvPr>
        </p:nvSpPr>
        <p:spPr/>
        <p:txBody>
          <a:bodyPr/>
          <a:lstStyle/>
          <a:p>
            <a:fld id="{55C6B4A9-1611-4792-9094-5F34BCA07E0B}" type="datetimeFigureOut">
              <a:rPr lang="en-US" smtClean="0"/>
              <a:t>12/19/2023</a:t>
            </a:fld>
            <a:endParaRPr lang="en-US" dirty="0"/>
          </a:p>
        </p:txBody>
      </p:sp>
      <p:sp>
        <p:nvSpPr>
          <p:cNvPr id="5" name="Footer Placeholder 4">
            <a:extLst>
              <a:ext uri="{FF2B5EF4-FFF2-40B4-BE49-F238E27FC236}">
                <a16:creationId xmlns:a16="http://schemas.microsoft.com/office/drawing/2014/main" id="{255A009D-64F8-F395-4A46-68084502B5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F47F22-C6CF-255F-872F-02CD0A369B92}"/>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311881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1DEFA-E250-A492-214C-A19F440A73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005882-3A3A-9CF2-2DCF-A02EB351BC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34215-702C-E552-FF4B-BF51A9BF999B}"/>
              </a:ext>
            </a:extLst>
          </p:cNvPr>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5" name="Footer Placeholder 4">
            <a:extLst>
              <a:ext uri="{FF2B5EF4-FFF2-40B4-BE49-F238E27FC236}">
                <a16:creationId xmlns:a16="http://schemas.microsoft.com/office/drawing/2014/main" id="{8FA69A4B-692A-AD62-A939-21CD5B0A0C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B19031-4C04-4A3C-5957-3BD2684538A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759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8272-EE32-71F1-B461-A001E2DC1E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5168B-F448-94CD-7530-8D0F5B929D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1A50-8C0C-1B62-1905-7DD393962E29}"/>
              </a:ext>
            </a:extLst>
          </p:cNvPr>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5" name="Footer Placeholder 4">
            <a:extLst>
              <a:ext uri="{FF2B5EF4-FFF2-40B4-BE49-F238E27FC236}">
                <a16:creationId xmlns:a16="http://schemas.microsoft.com/office/drawing/2014/main" id="{6BFB498B-C239-AAA4-5354-7E04C7CB91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9D785E-5D60-EE98-7094-8C63FB33FDC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112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37DF-2517-5C8A-22BA-40309D1B27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19A1D5-D548-623C-C518-C95727B9D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4F2AD-B251-F68A-780F-5EB2F15FA9C0}"/>
              </a:ext>
            </a:extLst>
          </p:cNvPr>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5" name="Footer Placeholder 4">
            <a:extLst>
              <a:ext uri="{FF2B5EF4-FFF2-40B4-BE49-F238E27FC236}">
                <a16:creationId xmlns:a16="http://schemas.microsoft.com/office/drawing/2014/main" id="{6E38AB29-972E-9026-D567-52DBF7FB5A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410E8A-14CB-DC43-6A12-CCC04FBA211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95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E684-5002-8945-2909-BACDE686E6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22DA0-7DA4-6A74-4195-F1DE7FFF99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1E136C-5E03-8667-81D6-542C8859BF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06C646-B146-B5AA-4B26-7C3C2DE996E5}"/>
              </a:ext>
            </a:extLst>
          </p:cNvPr>
          <p:cNvSpPr>
            <a:spLocks noGrp="1"/>
          </p:cNvSpPr>
          <p:nvPr>
            <p:ph type="dt" sz="half" idx="10"/>
          </p:nvPr>
        </p:nvSpPr>
        <p:spPr/>
        <p:txBody>
          <a:bodyPr/>
          <a:lstStyle/>
          <a:p>
            <a:fld id="{EB712588-04B1-427B-82EE-E8DB90309F08}" type="datetimeFigureOut">
              <a:rPr lang="en-US" smtClean="0"/>
              <a:t>12/19/2023</a:t>
            </a:fld>
            <a:endParaRPr lang="en-US" dirty="0"/>
          </a:p>
        </p:txBody>
      </p:sp>
      <p:sp>
        <p:nvSpPr>
          <p:cNvPr id="6" name="Footer Placeholder 5">
            <a:extLst>
              <a:ext uri="{FF2B5EF4-FFF2-40B4-BE49-F238E27FC236}">
                <a16:creationId xmlns:a16="http://schemas.microsoft.com/office/drawing/2014/main" id="{7AA6C11B-C429-995C-3AF1-F2FCA96050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6DBCFA-4804-60C7-4D9C-8F1D49A34BEB}"/>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526811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9E32-F296-AE2A-00B8-2FD95CDB0F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F7A5BA-75F0-3A12-1943-335073A82F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0BE077-EF59-01BC-C15E-5D412DF57B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C62BF3-F2CC-78DD-07F3-D75BB72830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7E5D5F-E7F6-B9B3-CD44-28D2038970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9BEDF-1725-0575-B5F8-E2218AA688E6}"/>
              </a:ext>
            </a:extLst>
          </p:cNvPr>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8" name="Footer Placeholder 7">
            <a:extLst>
              <a:ext uri="{FF2B5EF4-FFF2-40B4-BE49-F238E27FC236}">
                <a16:creationId xmlns:a16="http://schemas.microsoft.com/office/drawing/2014/main" id="{771CE52C-6878-EA1A-7458-27FE8F417D0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7D6A200-DD16-261B-D130-51423B048E6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5602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F8AF-7F26-CABA-2D2C-A22A5EB22D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3F140-0746-EE64-1781-2A738537677F}"/>
              </a:ext>
            </a:extLst>
          </p:cNvPr>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4" name="Footer Placeholder 3">
            <a:extLst>
              <a:ext uri="{FF2B5EF4-FFF2-40B4-BE49-F238E27FC236}">
                <a16:creationId xmlns:a16="http://schemas.microsoft.com/office/drawing/2014/main" id="{74A69DE9-E16C-07CD-4605-89C28642BB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3560C79-E0C1-13FC-C3BE-05A91BF6385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824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28A00-AAC7-0F99-0BEB-E6382778E631}"/>
              </a:ext>
            </a:extLst>
          </p:cNvPr>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3" name="Footer Placeholder 2">
            <a:extLst>
              <a:ext uri="{FF2B5EF4-FFF2-40B4-BE49-F238E27FC236}">
                <a16:creationId xmlns:a16="http://schemas.microsoft.com/office/drawing/2014/main" id="{B8796104-9C4C-187F-6BFF-DAEB4203FB7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632DD7F-8E9C-FE9B-6258-ED2367A4E0C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6389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B8C2-4B92-B24E-B4AE-EB49F649A7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72BBEE-9778-F8DF-9211-C5A6B07709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7960D1-DB34-0236-6342-97D99004F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1658F2-23EE-6522-0D30-E54A391463CA}"/>
              </a:ext>
            </a:extLst>
          </p:cNvPr>
          <p:cNvSpPr>
            <a:spLocks noGrp="1"/>
          </p:cNvSpPr>
          <p:nvPr>
            <p:ph type="dt" sz="half" idx="10"/>
          </p:nvPr>
        </p:nvSpPr>
        <p:spPr/>
        <p:txBody>
          <a:bodyPr/>
          <a:lstStyle/>
          <a:p>
            <a:fld id="{42A54C80-263E-416B-A8E0-580EDEADCBDC}" type="datetimeFigureOut">
              <a:rPr lang="en-US" smtClean="0"/>
              <a:t>12/19/2023</a:t>
            </a:fld>
            <a:endParaRPr lang="en-US" dirty="0"/>
          </a:p>
        </p:txBody>
      </p:sp>
      <p:sp>
        <p:nvSpPr>
          <p:cNvPr id="6" name="Footer Placeholder 5">
            <a:extLst>
              <a:ext uri="{FF2B5EF4-FFF2-40B4-BE49-F238E27FC236}">
                <a16:creationId xmlns:a16="http://schemas.microsoft.com/office/drawing/2014/main" id="{3A38CDA4-2047-16D0-57D3-528A57D41D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E2E5DB-8B92-95BE-FBF6-A6637A19689F}"/>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894926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0BF5-92B1-F88C-F6C2-BA35C54E6C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F7DB17-AFD4-E873-A745-515B2224C0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E7A466-B15B-55CA-FC01-0BD2920BC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446686-F0C0-91C8-3E8C-CFCD23759C44}"/>
              </a:ext>
            </a:extLst>
          </p:cNvPr>
          <p:cNvSpPr>
            <a:spLocks noGrp="1"/>
          </p:cNvSpPr>
          <p:nvPr>
            <p:ph type="dt" sz="half" idx="10"/>
          </p:nvPr>
        </p:nvSpPr>
        <p:spPr/>
        <p:txBody>
          <a:bodyPr/>
          <a:lstStyle/>
          <a:p>
            <a:fld id="{B61BEF0D-F0BB-DE4B-95CE-6DB70DBA9567}" type="datetimeFigureOut">
              <a:rPr lang="en-US" smtClean="0"/>
              <a:pPr/>
              <a:t>12/19/2023</a:t>
            </a:fld>
            <a:endParaRPr lang="en-US" dirty="0"/>
          </a:p>
        </p:txBody>
      </p:sp>
      <p:sp>
        <p:nvSpPr>
          <p:cNvPr id="6" name="Footer Placeholder 5">
            <a:extLst>
              <a:ext uri="{FF2B5EF4-FFF2-40B4-BE49-F238E27FC236}">
                <a16:creationId xmlns:a16="http://schemas.microsoft.com/office/drawing/2014/main" id="{779D153D-7F29-A8A9-D273-935B5DAC9C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320653-DDA0-76F7-87E7-D8AD69746F8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594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054F9-2EC8-DE95-054B-F5C6BCF7B5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D5066-68A7-F4CD-4523-9A483A60E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F98FE-3D64-6DAE-13EF-0E45167425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12/19/2023</a:t>
            </a:fld>
            <a:endParaRPr lang="en-US" dirty="0"/>
          </a:p>
        </p:txBody>
      </p:sp>
      <p:sp>
        <p:nvSpPr>
          <p:cNvPr id="5" name="Footer Placeholder 4">
            <a:extLst>
              <a:ext uri="{FF2B5EF4-FFF2-40B4-BE49-F238E27FC236}">
                <a16:creationId xmlns:a16="http://schemas.microsoft.com/office/drawing/2014/main" id="{DC34909E-D98E-0FA2-37A9-2E672B0749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3D7FCF4-9F1B-52B6-8295-26475D70F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7216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077CE0-B861-57E2-5F23-ED0B246A6099}"/>
              </a:ext>
            </a:extLst>
          </p:cNvPr>
          <p:cNvPicPr>
            <a:picLocks noChangeAspect="1"/>
          </p:cNvPicPr>
          <p:nvPr/>
        </p:nvPicPr>
        <p:blipFill>
          <a:blip r:embed="rId2"/>
          <a:stretch>
            <a:fillRect/>
          </a:stretch>
        </p:blipFill>
        <p:spPr>
          <a:xfrm>
            <a:off x="0" y="-276266"/>
            <a:ext cx="12192000" cy="7134265"/>
          </a:xfrm>
          <a:prstGeom prst="rect">
            <a:avLst/>
          </a:prstGeom>
        </p:spPr>
      </p:pic>
      <p:sp>
        <p:nvSpPr>
          <p:cNvPr id="2" name="Title 1">
            <a:extLst>
              <a:ext uri="{FF2B5EF4-FFF2-40B4-BE49-F238E27FC236}">
                <a16:creationId xmlns:a16="http://schemas.microsoft.com/office/drawing/2014/main" id="{5C4F1BDE-B9E2-33CC-B91B-E93F4375D1A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7A110439-B69E-B709-C014-C4B93A03BF26}"/>
              </a:ext>
            </a:extLst>
          </p:cNvPr>
          <p:cNvSpPr>
            <a:spLocks noGrp="1"/>
          </p:cNvSpPr>
          <p:nvPr>
            <p:ph type="subTitle" idx="1"/>
          </p:nvPr>
        </p:nvSpPr>
        <p:spPr/>
        <p:txBody>
          <a:bodyPr/>
          <a:lstStyle/>
          <a:p>
            <a:endParaRPr lang="en-US"/>
          </a:p>
        </p:txBody>
      </p:sp>
      <p:sp>
        <p:nvSpPr>
          <p:cNvPr id="7" name="Freeform: Shape 6">
            <a:extLst>
              <a:ext uri="{FF2B5EF4-FFF2-40B4-BE49-F238E27FC236}">
                <a16:creationId xmlns:a16="http://schemas.microsoft.com/office/drawing/2014/main" id="{5DA6EAAB-8DAF-2265-A370-A6416A9EFF79}"/>
              </a:ext>
            </a:extLst>
          </p:cNvPr>
          <p:cNvSpPr/>
          <p:nvPr/>
        </p:nvSpPr>
        <p:spPr>
          <a:xfrm>
            <a:off x="0" y="-276265"/>
            <a:ext cx="12192000" cy="7134265"/>
          </a:xfrm>
          <a:custGeom>
            <a:avLst/>
            <a:gdLst>
              <a:gd name="connsiteX0" fmla="*/ 12192000 w 12192000"/>
              <a:gd name="connsiteY0" fmla="*/ 4449842 h 6858000"/>
              <a:gd name="connsiteX1" fmla="*/ 12192000 w 12192000"/>
              <a:gd name="connsiteY1" fmla="*/ 6858000 h 6858000"/>
              <a:gd name="connsiteX2" fmla="*/ 10947540 w 12192000"/>
              <a:gd name="connsiteY2" fmla="*/ 6858000 h 6858000"/>
              <a:gd name="connsiteX3" fmla="*/ 0 w 12192000"/>
              <a:gd name="connsiteY3" fmla="*/ 0 h 6858000"/>
              <a:gd name="connsiteX4" fmla="*/ 6392693 w 12192000"/>
              <a:gd name="connsiteY4" fmla="*/ 0 h 6858000"/>
              <a:gd name="connsiteX5" fmla="*/ 4784011 w 12192000"/>
              <a:gd name="connsiteY5" fmla="*/ 3112964 h 6858000"/>
              <a:gd name="connsiteX6" fmla="*/ 7885299 w 12192000"/>
              <a:gd name="connsiteY6" fmla="*/ 4715612 h 6858000"/>
              <a:gd name="connsiteX7" fmla="*/ 10322178 w 12192000"/>
              <a:gd name="connsiteY7" fmla="*/ 0 h 6858000"/>
              <a:gd name="connsiteX8" fmla="*/ 12192000 w 12192000"/>
              <a:gd name="connsiteY8" fmla="*/ 0 h 6858000"/>
              <a:gd name="connsiteX9" fmla="*/ 12192000 w 12192000"/>
              <a:gd name="connsiteY9" fmla="*/ 2581517 h 6858000"/>
              <a:gd name="connsiteX10" fmla="*/ 9852713 w 12192000"/>
              <a:gd name="connsiteY10" fmla="*/ 1372646 h 6858000"/>
              <a:gd name="connsiteX11" fmla="*/ 7018055 w 12192000"/>
              <a:gd name="connsiteY11" fmla="*/ 6858000 h 6858000"/>
              <a:gd name="connsiteX12" fmla="*/ 0 w 12192000"/>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12192000" y="4449842"/>
                </a:moveTo>
                <a:lnTo>
                  <a:pt x="12192000" y="6858000"/>
                </a:lnTo>
                <a:lnTo>
                  <a:pt x="10947540" y="6858000"/>
                </a:lnTo>
                <a:close/>
                <a:moveTo>
                  <a:pt x="0" y="0"/>
                </a:moveTo>
                <a:lnTo>
                  <a:pt x="6392693" y="0"/>
                </a:lnTo>
                <a:lnTo>
                  <a:pt x="4784011" y="3112964"/>
                </a:lnTo>
                <a:lnTo>
                  <a:pt x="7885299" y="4715612"/>
                </a:lnTo>
                <a:lnTo>
                  <a:pt x="10322178" y="0"/>
                </a:lnTo>
                <a:lnTo>
                  <a:pt x="12192000" y="0"/>
                </a:lnTo>
                <a:lnTo>
                  <a:pt x="12192000" y="2581517"/>
                </a:lnTo>
                <a:lnTo>
                  <a:pt x="9852713" y="1372646"/>
                </a:lnTo>
                <a:lnTo>
                  <a:pt x="7018055" y="6858000"/>
                </a:lnTo>
                <a:lnTo>
                  <a:pt x="0" y="6858000"/>
                </a:lnTo>
                <a:close/>
              </a:path>
            </a:pathLst>
          </a:cu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93C648FD-8785-B47A-33CE-9E9B2D40A92D}"/>
              </a:ext>
            </a:extLst>
          </p:cNvPr>
          <p:cNvSpPr txBox="1"/>
          <p:nvPr/>
        </p:nvSpPr>
        <p:spPr>
          <a:xfrm>
            <a:off x="476250" y="78205"/>
            <a:ext cx="3486150" cy="4247317"/>
          </a:xfrm>
          <a:prstGeom prst="rect">
            <a:avLst/>
          </a:prstGeom>
          <a:noFill/>
        </p:spPr>
        <p:txBody>
          <a:bodyPr wrap="square" rtlCol="0">
            <a:spAutoFit/>
          </a:bodyPr>
          <a:lstStyle/>
          <a:p>
            <a:r>
              <a:rPr lang="en-US" sz="5400" b="1" dirty="0">
                <a:solidFill>
                  <a:schemeClr val="bg1"/>
                </a:solidFill>
              </a:rPr>
              <a:t>TEA LEAF DISEASE DETECTION USING ML/DL</a:t>
            </a:r>
          </a:p>
        </p:txBody>
      </p:sp>
      <p:sp>
        <p:nvSpPr>
          <p:cNvPr id="11" name="TextBox 10">
            <a:extLst>
              <a:ext uri="{FF2B5EF4-FFF2-40B4-BE49-F238E27FC236}">
                <a16:creationId xmlns:a16="http://schemas.microsoft.com/office/drawing/2014/main" id="{18D90753-772E-A7F9-D573-2471AD0D1992}"/>
              </a:ext>
            </a:extLst>
          </p:cNvPr>
          <p:cNvSpPr txBox="1"/>
          <p:nvPr/>
        </p:nvSpPr>
        <p:spPr>
          <a:xfrm>
            <a:off x="2543175" y="4908591"/>
            <a:ext cx="4980087" cy="1405513"/>
          </a:xfrm>
          <a:prstGeom prst="rect">
            <a:avLst/>
          </a:prstGeom>
          <a:noFill/>
        </p:spPr>
        <p:txBody>
          <a:bodyPr wrap="square" rtlCol="0">
            <a:spAutoFit/>
          </a:bodyPr>
          <a:lstStyle/>
          <a:p>
            <a:pPr marL="0" marR="0" algn="ctr">
              <a:spcBef>
                <a:spcPts val="0"/>
              </a:spcBef>
              <a:spcAft>
                <a:spcPts val="800"/>
              </a:spcAft>
            </a:pPr>
            <a:r>
              <a:rPr lang="en-US" b="1" i="1" u="sng" dirty="0">
                <a:solidFill>
                  <a:srgbClr val="FFC000"/>
                </a:solidFill>
                <a:latin typeface="Times New Roman" panose="02020603050405020304" pitchFamily="18" charset="0"/>
                <a:ea typeface="Times New Roman" panose="02020603050405020304" pitchFamily="18" charset="0"/>
              </a:rPr>
              <a:t>Under the guidance of</a:t>
            </a:r>
            <a:endParaRPr lang="en-US" sz="1800" b="1" i="1" u="sng" dirty="0">
              <a:solidFill>
                <a:srgbClr val="FFC000"/>
              </a:solidFill>
              <a:effectLst/>
              <a:latin typeface="Times New Roman" panose="02020603050405020304" pitchFamily="18" charset="0"/>
              <a:ea typeface="Times New Roman" panose="02020603050405020304" pitchFamily="18" charset="0"/>
            </a:endParaRPr>
          </a:p>
          <a:p>
            <a:pPr marL="0" marR="0" algn="ctr">
              <a:spcBef>
                <a:spcPts val="0"/>
              </a:spcBef>
              <a:spcAft>
                <a:spcPts val="800"/>
              </a:spcAft>
            </a:pPr>
            <a:r>
              <a:rPr lang="en-US" sz="1800" b="1" dirty="0">
                <a:solidFill>
                  <a:srgbClr val="FFC000"/>
                </a:solidFill>
                <a:effectLst/>
                <a:latin typeface="Times New Roman" panose="02020603050405020304" pitchFamily="18" charset="0"/>
                <a:ea typeface="Times New Roman" panose="02020603050405020304" pitchFamily="18" charset="0"/>
              </a:rPr>
              <a:t>Dr. JYOTISMITA TALUKDAR</a:t>
            </a:r>
            <a:endParaRPr lang="en-US" b="1" u="sng" dirty="0">
              <a:solidFill>
                <a:srgbClr val="FFC000"/>
              </a:solidFill>
            </a:endParaRPr>
          </a:p>
          <a:p>
            <a:r>
              <a:rPr lang="en-US" b="1" i="1" u="sng" dirty="0">
                <a:solidFill>
                  <a:srgbClr val="FFC000"/>
                </a:solidFill>
              </a:rPr>
              <a:t>Submitted by:</a:t>
            </a:r>
            <a:r>
              <a:rPr lang="en-US" b="1" i="1" dirty="0">
                <a:solidFill>
                  <a:srgbClr val="FFC000"/>
                </a:solidFill>
              </a:rPr>
              <a:t> </a:t>
            </a:r>
            <a:r>
              <a:rPr lang="en-US" b="1" dirty="0">
                <a:solidFill>
                  <a:srgbClr val="FFC000"/>
                </a:solidFill>
              </a:rPr>
              <a:t>SWEATA DAS (CSM21049)</a:t>
            </a:r>
          </a:p>
          <a:p>
            <a:r>
              <a:rPr lang="en-US" b="1" dirty="0">
                <a:solidFill>
                  <a:srgbClr val="FFC000"/>
                </a:solidFill>
              </a:rPr>
              <a:t>	         NANDANA MEDHI (CSM21038)</a:t>
            </a:r>
          </a:p>
        </p:txBody>
      </p:sp>
      <p:pic>
        <p:nvPicPr>
          <p:cNvPr id="2052" name="Picture 4" descr="Tezpur University Logo">
            <a:extLst>
              <a:ext uri="{FF2B5EF4-FFF2-40B4-BE49-F238E27FC236}">
                <a16:creationId xmlns:a16="http://schemas.microsoft.com/office/drawing/2014/main" id="{1A7D26B2-AB75-EBAD-7CF3-858F77177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552" y="-128609"/>
            <a:ext cx="2130448" cy="213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25 0 E" pathEditMode="relative" ptsTypes="">
                                      <p:cBhvr>
                                        <p:cTn id="6" dur="75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84EC7-2627-4D30-5C01-01F25E97C556}"/>
              </a:ext>
            </a:extLst>
          </p:cNvPr>
          <p:cNvSpPr>
            <a:spLocks noGrp="1"/>
          </p:cNvSpPr>
          <p:nvPr>
            <p:ph idx="1"/>
          </p:nvPr>
        </p:nvSpPr>
        <p:spPr>
          <a:xfrm>
            <a:off x="838200" y="528506"/>
            <a:ext cx="10515600" cy="5648457"/>
          </a:xfrm>
        </p:spPr>
        <p:txBody>
          <a:bodyPr/>
          <a:lstStyle/>
          <a:p>
            <a:pPr marL="0" indent="0" algn="ctr">
              <a:buNone/>
            </a:pPr>
            <a:r>
              <a:rPr lang="en-US" sz="4800" b="1" u="sng" dirty="0"/>
              <a:t>Data Preprocessing</a:t>
            </a:r>
          </a:p>
          <a:p>
            <a:r>
              <a:rPr lang="en-US" dirty="0"/>
              <a:t>Rescaling:</a:t>
            </a:r>
          </a:p>
          <a:p>
            <a:pPr marL="0" indent="0">
              <a:buNone/>
            </a:pPr>
            <a:r>
              <a:rPr lang="en-US" dirty="0"/>
              <a:t>Used 1./255.</a:t>
            </a:r>
          </a:p>
          <a:p>
            <a:pPr marL="0" indent="0">
              <a:buNone/>
            </a:pPr>
            <a:r>
              <a:rPr lang="en-US" dirty="0"/>
              <a:t>Guarantees that pixel values are within appropriate range to train the models.</a:t>
            </a:r>
          </a:p>
          <a:p>
            <a:r>
              <a:rPr lang="en-US" dirty="0"/>
              <a:t>Data Loading and Splitting</a:t>
            </a:r>
          </a:p>
          <a:p>
            <a:pPr marL="0" indent="0">
              <a:buNone/>
            </a:pPr>
            <a:r>
              <a:rPr lang="en-US" dirty="0"/>
              <a:t>Using </a:t>
            </a:r>
            <a:r>
              <a:rPr lang="en-US" dirty="0" err="1"/>
              <a:t>flow_from_directory</a:t>
            </a:r>
            <a:r>
              <a:rPr lang="en-US" dirty="0"/>
              <a:t> function</a:t>
            </a:r>
          </a:p>
          <a:p>
            <a:r>
              <a:rPr lang="en-US" dirty="0"/>
              <a:t>Set class mode: Categorical</a:t>
            </a:r>
          </a:p>
          <a:p>
            <a:pPr marL="0" indent="0">
              <a:buNone/>
            </a:pPr>
            <a:r>
              <a:rPr lang="en-US" dirty="0"/>
              <a:t>Set the batch size</a:t>
            </a:r>
          </a:p>
          <a:p>
            <a:pPr marL="0" indent="0">
              <a:buNone/>
            </a:pPr>
            <a:r>
              <a:rPr lang="en-US" dirty="0"/>
              <a:t>Splitting data into training and validation subset into 80:20</a:t>
            </a:r>
          </a:p>
        </p:txBody>
      </p:sp>
      <p:sp>
        <p:nvSpPr>
          <p:cNvPr id="2" name="Freeform: Shape 1">
            <a:extLst>
              <a:ext uri="{FF2B5EF4-FFF2-40B4-BE49-F238E27FC236}">
                <a16:creationId xmlns:a16="http://schemas.microsoft.com/office/drawing/2014/main" id="{52DE7A1A-4A0E-2296-CCC3-C9414E624BEA}"/>
              </a:ext>
            </a:extLst>
          </p:cNvPr>
          <p:cNvSpPr/>
          <p:nvPr/>
        </p:nvSpPr>
        <p:spPr>
          <a:xfrm rot="5400000">
            <a:off x="9230828" y="1151239"/>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122924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A651F-A309-A4FA-AF6E-DEFDB5D9940C}"/>
              </a:ext>
            </a:extLst>
          </p:cNvPr>
          <p:cNvSpPr>
            <a:spLocks noGrp="1"/>
          </p:cNvSpPr>
          <p:nvPr>
            <p:ph idx="1"/>
          </p:nvPr>
        </p:nvSpPr>
        <p:spPr>
          <a:xfrm>
            <a:off x="511728" y="562062"/>
            <a:ext cx="10489734" cy="6059518"/>
          </a:xfrm>
        </p:spPr>
        <p:txBody>
          <a:bodyPr/>
          <a:lstStyle/>
          <a:p>
            <a:pPr marL="0" indent="0" algn="ctr">
              <a:buNone/>
            </a:pPr>
            <a:r>
              <a:rPr lang="en-US" sz="4800" b="1" u="sng" dirty="0"/>
              <a:t>Data Augmentation:</a:t>
            </a:r>
          </a:p>
          <a:p>
            <a:pPr marL="0" indent="0">
              <a:buNone/>
            </a:pPr>
            <a:r>
              <a:rPr lang="en-US" dirty="0"/>
              <a:t>Applied to generate additional images artificially to increase the </a:t>
            </a:r>
            <a:r>
              <a:rPr lang="en-US" dirty="0" err="1"/>
              <a:t>sizeof</a:t>
            </a:r>
            <a:r>
              <a:rPr lang="en-US" dirty="0"/>
              <a:t> the dataset</a:t>
            </a:r>
          </a:p>
          <a:p>
            <a:pPr marL="0" indent="0">
              <a:buNone/>
            </a:pPr>
            <a:r>
              <a:rPr lang="en-US" dirty="0"/>
              <a:t>Techniques:</a:t>
            </a:r>
          </a:p>
          <a:p>
            <a:pPr lvl="1"/>
            <a:r>
              <a:rPr lang="en-US" dirty="0"/>
              <a:t>Rotation</a:t>
            </a:r>
          </a:p>
          <a:p>
            <a:pPr lvl="1"/>
            <a:r>
              <a:rPr lang="en-US" dirty="0"/>
              <a:t>Cropping</a:t>
            </a:r>
          </a:p>
          <a:p>
            <a:pPr lvl="1"/>
            <a:r>
              <a:rPr lang="en-US" dirty="0"/>
              <a:t>Flipping</a:t>
            </a:r>
          </a:p>
          <a:p>
            <a:pPr lvl="1"/>
            <a:r>
              <a:rPr lang="en-US" dirty="0"/>
              <a:t>Zooming</a:t>
            </a:r>
          </a:p>
          <a:p>
            <a:pPr marL="0" indent="0">
              <a:buNone/>
            </a:pPr>
            <a:endParaRPr lang="en-US" dirty="0"/>
          </a:p>
        </p:txBody>
      </p:sp>
      <p:pic>
        <p:nvPicPr>
          <p:cNvPr id="4" name="Picture 3">
            <a:extLst>
              <a:ext uri="{FF2B5EF4-FFF2-40B4-BE49-F238E27FC236}">
                <a16:creationId xmlns:a16="http://schemas.microsoft.com/office/drawing/2014/main" id="{7F25A839-5E7B-7A42-B9F0-BA0680540535}"/>
              </a:ext>
            </a:extLst>
          </p:cNvPr>
          <p:cNvPicPr>
            <a:picLocks noChangeAspect="1"/>
          </p:cNvPicPr>
          <p:nvPr/>
        </p:nvPicPr>
        <p:blipFill>
          <a:blip r:embed="rId2"/>
          <a:stretch>
            <a:fillRect/>
          </a:stretch>
        </p:blipFill>
        <p:spPr>
          <a:xfrm>
            <a:off x="4415467" y="2493633"/>
            <a:ext cx="5086350" cy="1663700"/>
          </a:xfrm>
          <a:prstGeom prst="rect">
            <a:avLst/>
          </a:prstGeom>
        </p:spPr>
      </p:pic>
    </p:spTree>
    <p:extLst>
      <p:ext uri="{BB962C8B-B14F-4D97-AF65-F5344CB8AC3E}">
        <p14:creationId xmlns:p14="http://schemas.microsoft.com/office/powerpoint/2010/main" val="306822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F3E62E-E386-7C2C-2065-C27593CB6E05}"/>
              </a:ext>
            </a:extLst>
          </p:cNvPr>
          <p:cNvSpPr>
            <a:spLocks noGrp="1"/>
          </p:cNvSpPr>
          <p:nvPr>
            <p:ph idx="1"/>
          </p:nvPr>
        </p:nvSpPr>
        <p:spPr>
          <a:xfrm>
            <a:off x="561363" y="486561"/>
            <a:ext cx="10515600" cy="6185352"/>
          </a:xfrm>
        </p:spPr>
        <p:txBody>
          <a:bodyPr/>
          <a:lstStyle/>
          <a:p>
            <a:pPr marL="0" indent="0" algn="ctr">
              <a:buNone/>
            </a:pPr>
            <a:r>
              <a:rPr lang="en-US" sz="4400" b="1" u="sng" dirty="0">
                <a:latin typeface="Times New Roman" pitchFamily="18" charset="0"/>
                <a:cs typeface="Times New Roman" pitchFamily="18" charset="0"/>
              </a:rPr>
              <a:t>Model Selection</a:t>
            </a:r>
          </a:p>
          <a:p>
            <a:pPr marL="0" indent="0">
              <a:buNone/>
            </a:pPr>
            <a:r>
              <a:rPr lang="en-US" sz="2800" dirty="0">
                <a:latin typeface="Times New Roman" pitchFamily="18" charset="0"/>
                <a:cs typeface="Times New Roman" pitchFamily="18" charset="0"/>
              </a:rPr>
              <a:t>The models selected are </a:t>
            </a:r>
          </a:p>
          <a:p>
            <a:pPr marL="0" indent="0"/>
            <a:r>
              <a:rPr lang="en-US" sz="2800" dirty="0">
                <a:latin typeface="Times New Roman" pitchFamily="18" charset="0"/>
                <a:cs typeface="Times New Roman" pitchFamily="18" charset="0"/>
              </a:rPr>
              <a:t>VGG16</a:t>
            </a:r>
          </a:p>
          <a:p>
            <a:pPr marL="0" indent="0"/>
            <a:r>
              <a:rPr lang="en-US" sz="2800" dirty="0" err="1">
                <a:latin typeface="Times New Roman" pitchFamily="18" charset="0"/>
                <a:cs typeface="Times New Roman" pitchFamily="18" charset="0"/>
              </a:rPr>
              <a:t>ResNet</a:t>
            </a:r>
            <a:r>
              <a:rPr lang="en-US" sz="2800" dirty="0">
                <a:latin typeface="Times New Roman" pitchFamily="18" charset="0"/>
                <a:cs typeface="Times New Roman" pitchFamily="18" charset="0"/>
              </a:rPr>
              <a:t> and </a:t>
            </a:r>
          </a:p>
          <a:p>
            <a:pPr marL="0" indent="0"/>
            <a:r>
              <a:rPr lang="en-US" sz="2800" dirty="0">
                <a:latin typeface="Times New Roman" pitchFamily="18" charset="0"/>
                <a:cs typeface="Times New Roman" pitchFamily="18" charset="0"/>
              </a:rPr>
              <a:t>Sequential</a:t>
            </a:r>
          </a:p>
          <a:p>
            <a:pPr marL="0" indent="0">
              <a:buNone/>
            </a:pPr>
            <a:r>
              <a:rPr lang="en-US" sz="2800" dirty="0">
                <a:latin typeface="Times New Roman" pitchFamily="18" charset="0"/>
                <a:cs typeface="Times New Roman" pitchFamily="18" charset="0"/>
              </a:rPr>
              <a:t>The models have shown to be highly effective in task involving picture categorization.</a:t>
            </a:r>
          </a:p>
          <a:p>
            <a:pPr marL="0" indent="0">
              <a:buNone/>
            </a:pPr>
            <a:endParaRPr lang="en-US" sz="2800" dirty="0">
              <a:latin typeface="Times New Roman" pitchFamily="18" charset="0"/>
              <a:cs typeface="Times New Roman" pitchFamily="18" charset="0"/>
            </a:endParaRPr>
          </a:p>
        </p:txBody>
      </p:sp>
      <p:sp>
        <p:nvSpPr>
          <p:cNvPr id="2" name="Freeform: Shape 1">
            <a:extLst>
              <a:ext uri="{FF2B5EF4-FFF2-40B4-BE49-F238E27FC236}">
                <a16:creationId xmlns:a16="http://schemas.microsoft.com/office/drawing/2014/main" id="{9715DD88-68E5-2EA7-7870-C6CA30D2BCB9}"/>
              </a:ext>
            </a:extLst>
          </p:cNvPr>
          <p:cNvSpPr/>
          <p:nvPr/>
        </p:nvSpPr>
        <p:spPr>
          <a:xfrm rot="5400000">
            <a:off x="8760312" y="2651566"/>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175528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88F6-4B18-DB38-1253-DC02B39D1C7F}"/>
              </a:ext>
            </a:extLst>
          </p:cNvPr>
          <p:cNvSpPr>
            <a:spLocks noGrp="1"/>
          </p:cNvSpPr>
          <p:nvPr>
            <p:ph type="title"/>
          </p:nvPr>
        </p:nvSpPr>
        <p:spPr/>
        <p:txBody>
          <a:bodyPr>
            <a:normAutofit/>
          </a:bodyPr>
          <a:lstStyle/>
          <a:p>
            <a:pPr algn="ctr"/>
            <a:r>
              <a:rPr lang="en-US" sz="5400" u="sng" dirty="0">
                <a:latin typeface="Times New Roman" pitchFamily="18" charset="0"/>
                <a:cs typeface="Times New Roman" pitchFamily="18" charset="0"/>
              </a:rPr>
              <a:t>Train the Model</a:t>
            </a:r>
          </a:p>
        </p:txBody>
      </p:sp>
      <p:sp>
        <p:nvSpPr>
          <p:cNvPr id="3" name="Content Placeholder 2">
            <a:extLst>
              <a:ext uri="{FF2B5EF4-FFF2-40B4-BE49-F238E27FC236}">
                <a16:creationId xmlns:a16="http://schemas.microsoft.com/office/drawing/2014/main" id="{E3179AD8-0369-31F0-ADE5-08A7676E7287}"/>
              </a:ext>
            </a:extLst>
          </p:cNvPr>
          <p:cNvSpPr>
            <a:spLocks noGrp="1"/>
          </p:cNvSpPr>
          <p:nvPr>
            <p:ph idx="1"/>
          </p:nvPr>
        </p:nvSpPr>
        <p:spPr>
          <a:xfrm>
            <a:off x="1588698" y="1492369"/>
            <a:ext cx="10515600" cy="4719099"/>
          </a:xfrm>
        </p:spPr>
        <p:txBody>
          <a:bodyPr>
            <a:normAutofit/>
          </a:bodyPr>
          <a:lstStyle/>
          <a:p>
            <a:pPr marL="0" indent="0" algn="just"/>
            <a:r>
              <a:rPr lang="en-US" sz="2000" dirty="0">
                <a:latin typeface="Times New Roman" pitchFamily="18" charset="0"/>
                <a:cs typeface="Times New Roman" pitchFamily="18" charset="0"/>
              </a:rPr>
              <a:t>The process of teaching the model on a labeled dataset. </a:t>
            </a:r>
          </a:p>
          <a:p>
            <a:pPr marL="0" indent="0"/>
            <a:r>
              <a:rPr lang="en-US" sz="2000" dirty="0">
                <a:latin typeface="Times New Roman" pitchFamily="18" charset="0"/>
                <a:cs typeface="Times New Roman" pitchFamily="18" charset="0"/>
              </a:rPr>
              <a:t>Divide the previously processed dataset into sets for testing, validation, and training. </a:t>
            </a:r>
          </a:p>
          <a:p>
            <a:pPr marL="0" indent="0"/>
            <a:r>
              <a:rPr lang="en-US" sz="2000" dirty="0">
                <a:latin typeface="Times New Roman" pitchFamily="18" charset="0"/>
                <a:cs typeface="Times New Roman" pitchFamily="18" charset="0"/>
              </a:rPr>
              <a:t>We have taken 80% of the  dataset for training.</a:t>
            </a:r>
          </a:p>
          <a:p>
            <a:pPr marL="0" indent="0"/>
            <a:r>
              <a:rPr lang="en-US" sz="2000" dirty="0">
                <a:latin typeface="Times New Roman" pitchFamily="18" charset="0"/>
                <a:cs typeface="Times New Roman" pitchFamily="18" charset="0"/>
              </a:rPr>
              <a:t> Epoch size = 20 for each model.</a:t>
            </a:r>
          </a:p>
          <a:p>
            <a:pPr marL="0" indent="0"/>
            <a:r>
              <a:rPr lang="en-US" sz="2000" dirty="0">
                <a:latin typeface="Times New Roman" pitchFamily="18" charset="0"/>
                <a:cs typeface="Times New Roman" pitchFamily="18" charset="0"/>
              </a:rPr>
              <a:t>Train the VGG16, </a:t>
            </a:r>
            <a:r>
              <a:rPr lang="en-US" sz="2000" dirty="0" err="1">
                <a:latin typeface="Times New Roman" pitchFamily="18" charset="0"/>
                <a:cs typeface="Times New Roman" pitchFamily="18" charset="0"/>
              </a:rPr>
              <a:t>ResNet</a:t>
            </a:r>
            <a:r>
              <a:rPr lang="en-US" sz="2000" dirty="0">
                <a:latin typeface="Times New Roman" pitchFamily="18" charset="0"/>
                <a:cs typeface="Times New Roman" pitchFamily="18" charset="0"/>
              </a:rPr>
              <a:t>, and Sequential models, then use the validation set to assess how well they performed. </a:t>
            </a:r>
          </a:p>
        </p:txBody>
      </p:sp>
      <p:sp>
        <p:nvSpPr>
          <p:cNvPr id="4" name="Freeform: Shape 3">
            <a:extLst>
              <a:ext uri="{FF2B5EF4-FFF2-40B4-BE49-F238E27FC236}">
                <a16:creationId xmlns:a16="http://schemas.microsoft.com/office/drawing/2014/main" id="{E4C01945-7B6B-D3DD-1D6E-6115A7B7DF61}"/>
              </a:ext>
            </a:extLst>
          </p:cNvPr>
          <p:cNvSpPr/>
          <p:nvPr/>
        </p:nvSpPr>
        <p:spPr>
          <a:xfrm rot="5400000">
            <a:off x="6656303" y="3921073"/>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041325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D81D-CF19-EDD4-39EB-120AB38FB18A}"/>
              </a:ext>
            </a:extLst>
          </p:cNvPr>
          <p:cNvSpPr>
            <a:spLocks noGrp="1"/>
          </p:cNvSpPr>
          <p:nvPr>
            <p:ph type="title"/>
          </p:nvPr>
        </p:nvSpPr>
        <p:spPr/>
        <p:txBody>
          <a:bodyPr>
            <a:normAutofit/>
          </a:bodyPr>
          <a:lstStyle/>
          <a:p>
            <a:pPr algn="ctr"/>
            <a:r>
              <a:rPr lang="en-US" sz="5400" b="1" u="sng" dirty="0">
                <a:latin typeface="Times New Roman" pitchFamily="18" charset="0"/>
                <a:cs typeface="Times New Roman" pitchFamily="18" charset="0"/>
              </a:rPr>
              <a:t>Validate Model</a:t>
            </a:r>
          </a:p>
        </p:txBody>
      </p:sp>
      <p:sp>
        <p:nvSpPr>
          <p:cNvPr id="3" name="Content Placeholder 2">
            <a:extLst>
              <a:ext uri="{FF2B5EF4-FFF2-40B4-BE49-F238E27FC236}">
                <a16:creationId xmlns:a16="http://schemas.microsoft.com/office/drawing/2014/main" id="{DC3FC664-4F5E-900B-4D5B-0DD6CA4EF3A6}"/>
              </a:ext>
            </a:extLst>
          </p:cNvPr>
          <p:cNvSpPr>
            <a:spLocks noGrp="1"/>
          </p:cNvSpPr>
          <p:nvPr>
            <p:ph idx="1"/>
          </p:nvPr>
        </p:nvSpPr>
        <p:spPr>
          <a:xfrm>
            <a:off x="838200" y="1570008"/>
            <a:ext cx="10515600" cy="4606955"/>
          </a:xfrm>
        </p:spPr>
        <p:txBody>
          <a:bodyPr>
            <a:normAutofit/>
          </a:bodyPr>
          <a:lstStyle/>
          <a:p>
            <a:pPr algn="just"/>
            <a:r>
              <a:rPr lang="en-US" sz="2400" dirty="0">
                <a:latin typeface="Times New Roman" pitchFamily="18" charset="0"/>
                <a:cs typeface="Times New Roman" pitchFamily="18" charset="0"/>
              </a:rPr>
              <a:t>After training, the model is evaluated on the validation set using the evaluate method. This is done to assess the model's performance on data it has not seen during training. The evaluation results, including validation loss and accuracy.</a:t>
            </a:r>
          </a:p>
          <a:p>
            <a:pPr algn="just">
              <a:buNone/>
            </a:pPr>
            <a:endParaRPr lang="en-US" sz="2400" dirty="0">
              <a:latin typeface="Times New Roman" pitchFamily="18" charset="0"/>
              <a:cs typeface="Times New Roman" pitchFamily="18" charset="0"/>
            </a:endParaRPr>
          </a:p>
        </p:txBody>
      </p:sp>
      <p:sp>
        <p:nvSpPr>
          <p:cNvPr id="4" name="Freeform: Shape 3">
            <a:extLst>
              <a:ext uri="{FF2B5EF4-FFF2-40B4-BE49-F238E27FC236}">
                <a16:creationId xmlns:a16="http://schemas.microsoft.com/office/drawing/2014/main" id="{2BB334E7-0F87-6DEF-D75D-03776ECAA885}"/>
              </a:ext>
            </a:extLst>
          </p:cNvPr>
          <p:cNvSpPr/>
          <p:nvPr/>
        </p:nvSpPr>
        <p:spPr>
          <a:xfrm rot="5400000">
            <a:off x="7508559" y="3572006"/>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645560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6E22-5444-D593-B5F4-D14439A0A25C}"/>
              </a:ext>
            </a:extLst>
          </p:cNvPr>
          <p:cNvSpPr>
            <a:spLocks noGrp="1"/>
          </p:cNvSpPr>
          <p:nvPr>
            <p:ph type="title"/>
          </p:nvPr>
        </p:nvSpPr>
        <p:spPr>
          <a:xfrm>
            <a:off x="838200" y="365126"/>
            <a:ext cx="10515600" cy="1066860"/>
          </a:xfrm>
        </p:spPr>
        <p:txBody>
          <a:bodyPr>
            <a:normAutofit fontScale="90000"/>
          </a:bodyPr>
          <a:lstStyle/>
          <a:p>
            <a:pPr algn="ctr"/>
            <a:r>
              <a:rPr lang="en-US" sz="5300" b="1" i="0" u="sng" dirty="0">
                <a:effectLst/>
                <a:latin typeface="Times New Roman" pitchFamily="18" charset="0"/>
                <a:cs typeface="Times New Roman" pitchFamily="18" charset="0"/>
              </a:rPr>
              <a:t>Testing the Model</a:t>
            </a:r>
            <a:br>
              <a:rPr lang="en-US" sz="3200" b="1" i="0" dirty="0">
                <a:effectLst/>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026E9BFE-1ABE-D2C0-C73F-7FE33882B213}"/>
              </a:ext>
            </a:extLst>
          </p:cNvPr>
          <p:cNvSpPr>
            <a:spLocks noGrp="1"/>
          </p:cNvSpPr>
          <p:nvPr>
            <p:ph idx="1"/>
          </p:nvPr>
        </p:nvSpPr>
        <p:spPr>
          <a:xfrm>
            <a:off x="838200" y="1216325"/>
            <a:ext cx="10515600" cy="4960638"/>
          </a:xfrm>
        </p:spPr>
        <p:txBody>
          <a:bodyPr>
            <a:normAutofit/>
          </a:bodyPr>
          <a:lstStyle/>
          <a:p>
            <a:pPr algn="just">
              <a:buFont typeface="Arial" panose="020B0604020202020204" pitchFamily="34" charset="0"/>
              <a:buChar char="•"/>
            </a:pPr>
            <a:r>
              <a:rPr lang="en-US" sz="2000" b="0" i="0" dirty="0">
                <a:effectLst/>
                <a:latin typeface="Times New Roman" pitchFamily="18" charset="0"/>
                <a:cs typeface="Times New Roman" pitchFamily="18" charset="0"/>
              </a:rPr>
              <a:t>Definition: Evaluating the model on an unseen dataset.</a:t>
            </a:r>
          </a:p>
          <a:p>
            <a:pPr algn="just">
              <a:buFont typeface="Arial" panose="020B0604020202020204" pitchFamily="34" charset="0"/>
              <a:buChar char="•"/>
            </a:pPr>
            <a:r>
              <a:rPr lang="en-US" sz="2000" b="0" i="0" dirty="0">
                <a:effectLst/>
                <a:latin typeface="Times New Roman" pitchFamily="18" charset="0"/>
                <a:cs typeface="Times New Roman" pitchFamily="18" charset="0"/>
              </a:rPr>
              <a:t>Importance: Assures generalization to new, unseen data.</a:t>
            </a:r>
          </a:p>
          <a:p>
            <a:pPr algn="just">
              <a:buFont typeface="Arial" panose="020B0604020202020204" pitchFamily="34" charset="0"/>
              <a:buChar char="•"/>
            </a:pPr>
            <a:r>
              <a:rPr lang="en-US" sz="2000" b="0" i="0" dirty="0">
                <a:effectLst/>
                <a:latin typeface="Times New Roman" pitchFamily="18" charset="0"/>
                <a:cs typeface="Times New Roman" pitchFamily="18" charset="0"/>
              </a:rPr>
              <a:t>Metrics: Accuracy, precision, recall, F1 score,</a:t>
            </a: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sp>
        <p:nvSpPr>
          <p:cNvPr id="4" name="Freeform: Shape 3">
            <a:extLst>
              <a:ext uri="{FF2B5EF4-FFF2-40B4-BE49-F238E27FC236}">
                <a16:creationId xmlns:a16="http://schemas.microsoft.com/office/drawing/2014/main" id="{99D4EAF4-79EA-41FD-3839-7F28C0307440}"/>
              </a:ext>
            </a:extLst>
          </p:cNvPr>
          <p:cNvSpPr/>
          <p:nvPr/>
        </p:nvSpPr>
        <p:spPr>
          <a:xfrm rot="5400000">
            <a:off x="6967022" y="4085819"/>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4859725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F1C9-B429-F3B5-060B-598F5D90EA0A}"/>
              </a:ext>
            </a:extLst>
          </p:cNvPr>
          <p:cNvSpPr>
            <a:spLocks noGrp="1"/>
          </p:cNvSpPr>
          <p:nvPr>
            <p:ph type="title"/>
          </p:nvPr>
        </p:nvSpPr>
        <p:spPr>
          <a:xfrm>
            <a:off x="838200" y="365125"/>
            <a:ext cx="10515600" cy="971969"/>
          </a:xfrm>
        </p:spPr>
        <p:txBody>
          <a:bodyPr>
            <a:normAutofit fontScale="90000"/>
          </a:bodyPr>
          <a:lstStyle/>
          <a:p>
            <a:pPr algn="ctr"/>
            <a:r>
              <a:rPr lang="en-US" sz="6000" b="1" i="0" u="sng" dirty="0">
                <a:effectLst/>
                <a:latin typeface="Times New Roman" pitchFamily="18" charset="0"/>
                <a:cs typeface="Times New Roman" pitchFamily="18" charset="0"/>
              </a:rPr>
              <a:t>Evaluation Metrics</a:t>
            </a:r>
            <a:br>
              <a:rPr lang="en-US" sz="3200" b="1" i="0" dirty="0">
                <a:effectLst/>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0053223D-D2AD-8CF7-DE38-4E7A3C0779C9}"/>
              </a:ext>
            </a:extLst>
          </p:cNvPr>
          <p:cNvSpPr>
            <a:spLocks noGrp="1"/>
          </p:cNvSpPr>
          <p:nvPr>
            <p:ph idx="1"/>
          </p:nvPr>
        </p:nvSpPr>
        <p:spPr>
          <a:xfrm>
            <a:off x="838200" y="1242204"/>
            <a:ext cx="10515600" cy="4934759"/>
          </a:xfrm>
        </p:spPr>
        <p:txBody>
          <a:bodyPr>
            <a:normAutofit/>
          </a:bodyPr>
          <a:lstStyle/>
          <a:p>
            <a:pPr algn="just">
              <a:buNone/>
            </a:pPr>
            <a:r>
              <a:rPr lang="en-US" sz="2400" dirty="0">
                <a:latin typeface="Times New Roman" pitchFamily="18" charset="0"/>
                <a:cs typeface="Times New Roman" pitchFamily="18" charset="0"/>
              </a:rPr>
              <a:t>Evaluation is done based on various classification metrics:</a:t>
            </a:r>
          </a:p>
          <a:p>
            <a:pPr algn="just"/>
            <a:r>
              <a:rPr lang="en-US" sz="2400" dirty="0">
                <a:latin typeface="Times New Roman" pitchFamily="18" charset="0"/>
                <a:cs typeface="Times New Roman" pitchFamily="18" charset="0"/>
              </a:rPr>
              <a:t>Accuracy: Overall correctness.</a:t>
            </a:r>
          </a:p>
          <a:p>
            <a:pPr algn="just"/>
            <a:r>
              <a:rPr lang="en-US" sz="2400" dirty="0">
                <a:latin typeface="Times New Roman" pitchFamily="18" charset="0"/>
                <a:cs typeface="Times New Roman" pitchFamily="18" charset="0"/>
              </a:rPr>
              <a:t>Precision: Gives the accuracy of positive predictions made by the model.</a:t>
            </a:r>
          </a:p>
          <a:p>
            <a:pPr lvl="2" algn="just"/>
            <a:r>
              <a:rPr lang="en-US" sz="2400" dirty="0">
                <a:latin typeface="Times New Roman" pitchFamily="18" charset="0"/>
                <a:cs typeface="Times New Roman" pitchFamily="18" charset="0"/>
              </a:rPr>
              <a:t>Precision=TP/(TP+FP)</a:t>
            </a:r>
          </a:p>
          <a:p>
            <a:pPr algn="just"/>
            <a:r>
              <a:rPr lang="en-US" sz="2400" dirty="0">
                <a:latin typeface="Times New Roman" pitchFamily="18" charset="0"/>
                <a:cs typeface="Times New Roman" pitchFamily="18" charset="0"/>
              </a:rPr>
              <a:t>Recall: Measures the ability of a model to correctly identify all relevant instances.</a:t>
            </a:r>
          </a:p>
          <a:p>
            <a:pPr lvl="2" algn="just"/>
            <a:r>
              <a:rPr lang="en-US" sz="2400" dirty="0">
                <a:latin typeface="Times New Roman" pitchFamily="18" charset="0"/>
                <a:cs typeface="Times New Roman" pitchFamily="18" charset="0"/>
              </a:rPr>
              <a:t>Recall=TP/(TP+FN)</a:t>
            </a:r>
          </a:p>
          <a:p>
            <a:pPr algn="just"/>
            <a:r>
              <a:rPr lang="en-US" sz="2400" dirty="0">
                <a:latin typeface="Times New Roman" pitchFamily="18" charset="0"/>
                <a:cs typeface="Times New Roman" pitchFamily="18" charset="0"/>
              </a:rPr>
              <a:t>F1 Score: Indicate the models that has good precision and good recall.</a:t>
            </a:r>
          </a:p>
          <a:p>
            <a:pPr lvl="2" algn="just"/>
            <a:r>
              <a:rPr lang="en-US" sz="2400" dirty="0">
                <a:latin typeface="Times New Roman" pitchFamily="18" charset="0"/>
                <a:cs typeface="Times New Roman" pitchFamily="18" charset="0"/>
              </a:rPr>
              <a:t>F=2 X (Precision X Recall)/(Precision + Recall)</a:t>
            </a:r>
          </a:p>
          <a:p>
            <a:pPr algn="just">
              <a:buNone/>
            </a:pPr>
            <a:endParaRPr lang="en-US" sz="2000" dirty="0">
              <a:latin typeface="Times New Roman" pitchFamily="18" charset="0"/>
              <a:cs typeface="Times New Roman" pitchFamily="18" charset="0"/>
            </a:endParaRPr>
          </a:p>
        </p:txBody>
      </p:sp>
      <p:sp>
        <p:nvSpPr>
          <p:cNvPr id="4" name="Freeform: Shape 3">
            <a:extLst>
              <a:ext uri="{FF2B5EF4-FFF2-40B4-BE49-F238E27FC236}">
                <a16:creationId xmlns:a16="http://schemas.microsoft.com/office/drawing/2014/main" id="{36B2BFE1-AC62-D6E0-C704-B017D886D537}"/>
              </a:ext>
            </a:extLst>
          </p:cNvPr>
          <p:cNvSpPr/>
          <p:nvPr/>
        </p:nvSpPr>
        <p:spPr>
          <a:xfrm rot="5400000">
            <a:off x="9887775" y="1070212"/>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826122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59AD-675E-EA5F-B824-39AA327C4D2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7483C46-5C63-A8DE-C7A5-FAED99445855}"/>
              </a:ext>
            </a:extLst>
          </p:cNvPr>
          <p:cNvSpPr>
            <a:spLocks noGrp="1"/>
          </p:cNvSpPr>
          <p:nvPr>
            <p:ph idx="1"/>
          </p:nvPr>
        </p:nvSpPr>
        <p:spPr>
          <a:xfrm>
            <a:off x="838200" y="2383435"/>
            <a:ext cx="7466351" cy="3793527"/>
          </a:xfrm>
        </p:spPr>
        <p:txBody>
          <a:bodyPr>
            <a:normAutofit/>
          </a:bodyPr>
          <a:lstStyle/>
          <a:p>
            <a:pPr marL="0" indent="0" algn="ctr">
              <a:buNone/>
            </a:pPr>
            <a:r>
              <a:rPr lang="en-US" sz="5400" b="1" dirty="0">
                <a:solidFill>
                  <a:srgbClr val="003300"/>
                </a:solidFill>
                <a:latin typeface="Times New Roman" panose="02020603050405020304" pitchFamily="18" charset="0"/>
                <a:cs typeface="Times New Roman" panose="02020603050405020304" pitchFamily="18" charset="0"/>
              </a:rPr>
              <a:t>EXPERIMENT </a:t>
            </a:r>
          </a:p>
          <a:p>
            <a:pPr marL="0" indent="0" algn="ctr">
              <a:buNone/>
            </a:pPr>
            <a:r>
              <a:rPr lang="en-US" sz="5400" b="1" dirty="0">
                <a:solidFill>
                  <a:srgbClr val="003300"/>
                </a:solidFill>
                <a:latin typeface="Times New Roman" panose="02020603050405020304" pitchFamily="18" charset="0"/>
                <a:cs typeface="Times New Roman" panose="02020603050405020304" pitchFamily="18" charset="0"/>
              </a:rPr>
              <a:t>WORKS</a:t>
            </a:r>
          </a:p>
        </p:txBody>
      </p:sp>
      <p:sp>
        <p:nvSpPr>
          <p:cNvPr id="4" name="Freeform: Shape 3">
            <a:extLst>
              <a:ext uri="{FF2B5EF4-FFF2-40B4-BE49-F238E27FC236}">
                <a16:creationId xmlns:a16="http://schemas.microsoft.com/office/drawing/2014/main" id="{B6F6A7F0-12EB-582E-35A8-059F7941CB47}"/>
              </a:ext>
            </a:extLst>
          </p:cNvPr>
          <p:cNvSpPr/>
          <p:nvPr/>
        </p:nvSpPr>
        <p:spPr>
          <a:xfrm rot="6426799">
            <a:off x="6773755" y="-83243"/>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365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ADB644-9B81-00F2-7C1A-9609B07D8962}"/>
              </a:ext>
            </a:extLst>
          </p:cNvPr>
          <p:cNvSpPr>
            <a:spLocks noGrp="1"/>
          </p:cNvSpPr>
          <p:nvPr>
            <p:ph idx="1"/>
          </p:nvPr>
        </p:nvSpPr>
        <p:spPr>
          <a:xfrm>
            <a:off x="838200" y="645952"/>
            <a:ext cx="10515600" cy="5531011"/>
          </a:xfrm>
        </p:spPr>
        <p:txBody>
          <a:bodyPr/>
          <a:lstStyle/>
          <a:p>
            <a:pPr marL="0" indent="0">
              <a:buNone/>
            </a:pPr>
            <a:r>
              <a:rPr lang="en-US" sz="4000" b="1" dirty="0">
                <a:solidFill>
                  <a:srgbClr val="003300"/>
                </a:solidFill>
              </a:rPr>
              <a:t>Transfer Learning</a:t>
            </a:r>
          </a:p>
          <a:p>
            <a:r>
              <a:rPr lang="en-US" dirty="0"/>
              <a:t>Transfer learning is a machine learning technique where a model trained on one task is adapted for a second related task.</a:t>
            </a:r>
          </a:p>
          <a:p>
            <a:r>
              <a:rPr lang="en-US" dirty="0"/>
              <a:t>Instead of training a model from scratch, knowledge gained from one task is transferred to another.</a:t>
            </a:r>
          </a:p>
          <a:p>
            <a:pPr marL="0" indent="0">
              <a:buNone/>
            </a:pPr>
            <a:endParaRPr lang="en-US" dirty="0"/>
          </a:p>
        </p:txBody>
      </p:sp>
      <p:pic>
        <p:nvPicPr>
          <p:cNvPr id="5" name="Picture 4">
            <a:extLst>
              <a:ext uri="{FF2B5EF4-FFF2-40B4-BE49-F238E27FC236}">
                <a16:creationId xmlns:a16="http://schemas.microsoft.com/office/drawing/2014/main" id="{AAC126C4-FEDB-1A9E-C656-61C6915DFC62}"/>
              </a:ext>
            </a:extLst>
          </p:cNvPr>
          <p:cNvPicPr>
            <a:picLocks noChangeAspect="1"/>
          </p:cNvPicPr>
          <p:nvPr/>
        </p:nvPicPr>
        <p:blipFill>
          <a:blip r:embed="rId2"/>
          <a:stretch>
            <a:fillRect/>
          </a:stretch>
        </p:blipFill>
        <p:spPr>
          <a:xfrm>
            <a:off x="1899207" y="3060001"/>
            <a:ext cx="7772799" cy="2248016"/>
          </a:xfrm>
          <a:prstGeom prst="rect">
            <a:avLst/>
          </a:prstGeom>
        </p:spPr>
      </p:pic>
    </p:spTree>
    <p:extLst>
      <p:ext uri="{BB962C8B-B14F-4D97-AF65-F5344CB8AC3E}">
        <p14:creationId xmlns:p14="http://schemas.microsoft.com/office/powerpoint/2010/main" val="95028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E9AF-B006-7169-D5BF-3C039D5B360F}"/>
              </a:ext>
            </a:extLst>
          </p:cNvPr>
          <p:cNvSpPr>
            <a:spLocks noGrp="1"/>
          </p:cNvSpPr>
          <p:nvPr>
            <p:ph type="title"/>
          </p:nvPr>
        </p:nvSpPr>
        <p:spPr/>
        <p:txBody>
          <a:bodyPr>
            <a:normAutofit/>
          </a:bodyPr>
          <a:lstStyle/>
          <a:p>
            <a:r>
              <a:rPr lang="en-US" sz="4800" b="1" dirty="0">
                <a:solidFill>
                  <a:srgbClr val="003300"/>
                </a:solidFill>
                <a:latin typeface="+mn-lt"/>
              </a:rPr>
              <a:t>Why should we Use Transfer Learning?</a:t>
            </a:r>
          </a:p>
        </p:txBody>
      </p:sp>
      <p:pic>
        <p:nvPicPr>
          <p:cNvPr id="9" name="Content Placeholder 8">
            <a:extLst>
              <a:ext uri="{FF2B5EF4-FFF2-40B4-BE49-F238E27FC236}">
                <a16:creationId xmlns:a16="http://schemas.microsoft.com/office/drawing/2014/main" id="{ADA12384-B4BF-B037-CCCB-5C12CCE3D604}"/>
              </a:ext>
            </a:extLst>
          </p:cNvPr>
          <p:cNvPicPr>
            <a:picLocks noGrp="1" noChangeAspect="1"/>
          </p:cNvPicPr>
          <p:nvPr>
            <p:ph idx="1"/>
          </p:nvPr>
        </p:nvPicPr>
        <p:blipFill>
          <a:blip r:embed="rId2"/>
          <a:stretch>
            <a:fillRect/>
          </a:stretch>
        </p:blipFill>
        <p:spPr>
          <a:xfrm>
            <a:off x="1944362" y="1810037"/>
            <a:ext cx="1886047" cy="3860998"/>
          </a:xfrm>
        </p:spPr>
      </p:pic>
      <p:pic>
        <p:nvPicPr>
          <p:cNvPr id="16" name="Picture 15">
            <a:extLst>
              <a:ext uri="{FF2B5EF4-FFF2-40B4-BE49-F238E27FC236}">
                <a16:creationId xmlns:a16="http://schemas.microsoft.com/office/drawing/2014/main" id="{EC5291C0-9F51-6039-FD63-4A3BF406CDE5}"/>
              </a:ext>
            </a:extLst>
          </p:cNvPr>
          <p:cNvPicPr>
            <a:picLocks noChangeAspect="1"/>
          </p:cNvPicPr>
          <p:nvPr/>
        </p:nvPicPr>
        <p:blipFill>
          <a:blip r:embed="rId3"/>
          <a:stretch>
            <a:fillRect/>
          </a:stretch>
        </p:blipFill>
        <p:spPr>
          <a:xfrm>
            <a:off x="5476824" y="1981495"/>
            <a:ext cx="1981302" cy="3689540"/>
          </a:xfrm>
          <a:prstGeom prst="rect">
            <a:avLst/>
          </a:prstGeom>
        </p:spPr>
      </p:pic>
      <p:pic>
        <p:nvPicPr>
          <p:cNvPr id="18" name="Picture 17">
            <a:extLst>
              <a:ext uri="{FF2B5EF4-FFF2-40B4-BE49-F238E27FC236}">
                <a16:creationId xmlns:a16="http://schemas.microsoft.com/office/drawing/2014/main" id="{3C260A01-9627-F9F2-CA50-0DCCF9633470}"/>
              </a:ext>
            </a:extLst>
          </p:cNvPr>
          <p:cNvPicPr>
            <a:picLocks noChangeAspect="1"/>
          </p:cNvPicPr>
          <p:nvPr/>
        </p:nvPicPr>
        <p:blipFill>
          <a:blip r:embed="rId4"/>
          <a:stretch>
            <a:fillRect/>
          </a:stretch>
        </p:blipFill>
        <p:spPr>
          <a:xfrm>
            <a:off x="8515929" y="2402954"/>
            <a:ext cx="2090499" cy="2322777"/>
          </a:xfrm>
          <a:prstGeom prst="rect">
            <a:avLst/>
          </a:prstGeom>
        </p:spPr>
      </p:pic>
    </p:spTree>
    <p:extLst>
      <p:ext uri="{BB962C8B-B14F-4D97-AF65-F5344CB8AC3E}">
        <p14:creationId xmlns:p14="http://schemas.microsoft.com/office/powerpoint/2010/main" val="332788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724099-5554-87B5-78FD-64D865C1DFDF}"/>
              </a:ext>
            </a:extLst>
          </p:cNvPr>
          <p:cNvSpPr>
            <a:spLocks noGrp="1"/>
          </p:cNvSpPr>
          <p:nvPr>
            <p:ph idx="1"/>
          </p:nvPr>
        </p:nvSpPr>
        <p:spPr>
          <a:xfrm>
            <a:off x="0" y="0"/>
            <a:ext cx="12192000" cy="6858000"/>
          </a:xfrm>
          <a:solidFill>
            <a:srgbClr val="003300"/>
          </a:solidFill>
        </p:spPr>
        <p:txBody>
          <a:bodyPr/>
          <a:lstStyle/>
          <a:p>
            <a:pPr marL="0" indent="0">
              <a:buNone/>
            </a:pPr>
            <a:endParaRPr lang="en-US" dirty="0"/>
          </a:p>
        </p:txBody>
      </p:sp>
      <p:sp>
        <p:nvSpPr>
          <p:cNvPr id="4" name="Rectangle 3">
            <a:extLst>
              <a:ext uri="{FF2B5EF4-FFF2-40B4-BE49-F238E27FC236}">
                <a16:creationId xmlns:a16="http://schemas.microsoft.com/office/drawing/2014/main" id="{B854F5F3-578F-E2BB-9B3D-C110FF4E46BB}"/>
              </a:ext>
            </a:extLst>
          </p:cNvPr>
          <p:cNvSpPr/>
          <p:nvPr/>
        </p:nvSpPr>
        <p:spPr>
          <a:xfrm>
            <a:off x="-346605" y="-190500"/>
            <a:ext cx="8448675" cy="7391400"/>
          </a:xfrm>
          <a:prstGeom prst="rect">
            <a:avLst/>
          </a:prstGeom>
          <a:gradFill flip="none" rotWithShape="1">
            <a:gsLst>
              <a:gs pos="0">
                <a:schemeClr val="accent6">
                  <a:lumMod val="7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a:noFill/>
          </a:ln>
          <a:effectLst>
            <a:innerShdw blurRad="114300">
              <a:schemeClr val="accent1">
                <a:lumMod val="50000"/>
              </a:schemeClr>
            </a:inn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n w="0"/>
                <a:solidFill>
                  <a:srgbClr val="003300"/>
                </a:solidFill>
                <a:effectLst>
                  <a:outerShdw blurRad="38100" dist="19050" dir="2700000" algn="tl" rotWithShape="0">
                    <a:schemeClr val="dk1">
                      <a:alpha val="40000"/>
                    </a:schemeClr>
                  </a:outerShdw>
                </a:effectLst>
                <a:latin typeface="Cooper Black" panose="0208090404030B020404" pitchFamily="18" charset="0"/>
              </a:rPr>
              <a:t>TABLE OF CONTENTS</a:t>
            </a:r>
          </a:p>
          <a:p>
            <a:pPr algn="ctr"/>
            <a:endParaRPr lang="en-US" dirty="0"/>
          </a:p>
        </p:txBody>
      </p:sp>
      <p:sp>
        <p:nvSpPr>
          <p:cNvPr id="5" name="Rectangle 4">
            <a:extLst>
              <a:ext uri="{FF2B5EF4-FFF2-40B4-BE49-F238E27FC236}">
                <a16:creationId xmlns:a16="http://schemas.microsoft.com/office/drawing/2014/main" id="{B127D469-04CB-86A3-0419-CD3851BA4A05}"/>
              </a:ext>
            </a:extLst>
          </p:cNvPr>
          <p:cNvSpPr/>
          <p:nvPr/>
        </p:nvSpPr>
        <p:spPr>
          <a:xfrm>
            <a:off x="6003637" y="2967335"/>
            <a:ext cx="184730" cy="923330"/>
          </a:xfrm>
          <a:prstGeom prst="rect">
            <a:avLst/>
          </a:prstGeom>
          <a:noFill/>
        </p:spPr>
        <p:txBody>
          <a:bodyPr wrap="none" lIns="91440" tIns="45720" rIns="91440" bIns="45720">
            <a:spAutoFit/>
          </a:bodyPr>
          <a:lstStyle/>
          <a:p>
            <a:pPr algn="ctr"/>
            <a:endParaRPr lang="en-US" sz="5400" b="0" cap="none" spc="0" dirty="0">
              <a:ln w="0"/>
              <a:solidFill>
                <a:srgbClr val="003300"/>
              </a:solidFill>
              <a:effectLst>
                <a:outerShdw blurRad="38100" dist="19050" dir="2700000" algn="tl" rotWithShape="0">
                  <a:schemeClr val="dk1">
                    <a:alpha val="40000"/>
                  </a:schemeClr>
                </a:outerShdw>
              </a:effectLst>
              <a:latin typeface="Cooper Black" panose="0208090404030B020404" pitchFamily="18" charset="0"/>
            </a:endParaRPr>
          </a:p>
        </p:txBody>
      </p:sp>
      <p:grpSp>
        <p:nvGrpSpPr>
          <p:cNvPr id="33" name="Group 32">
            <a:extLst>
              <a:ext uri="{FF2B5EF4-FFF2-40B4-BE49-F238E27FC236}">
                <a16:creationId xmlns:a16="http://schemas.microsoft.com/office/drawing/2014/main" id="{C9CAA665-DDE3-65CC-E62D-E6423EC4145A}"/>
              </a:ext>
            </a:extLst>
          </p:cNvPr>
          <p:cNvGrpSpPr/>
          <p:nvPr/>
        </p:nvGrpSpPr>
        <p:grpSpPr>
          <a:xfrm>
            <a:off x="8102070" y="604927"/>
            <a:ext cx="4486275" cy="5169634"/>
            <a:chOff x="8023151" y="157252"/>
            <a:chExt cx="4486275" cy="5169634"/>
          </a:xfrm>
        </p:grpSpPr>
        <p:sp>
          <p:nvSpPr>
            <p:cNvPr id="19" name="TextBox 18">
              <a:extLst>
                <a:ext uri="{FF2B5EF4-FFF2-40B4-BE49-F238E27FC236}">
                  <a16:creationId xmlns:a16="http://schemas.microsoft.com/office/drawing/2014/main" id="{FB392F20-563C-B612-EDD2-7B80629D20E7}"/>
                </a:ext>
              </a:extLst>
            </p:cNvPr>
            <p:cNvSpPr txBox="1"/>
            <p:nvPr/>
          </p:nvSpPr>
          <p:spPr>
            <a:xfrm>
              <a:off x="8023152" y="157252"/>
              <a:ext cx="3724275" cy="1077218"/>
            </a:xfrm>
            <a:prstGeom prst="rect">
              <a:avLst/>
            </a:prstGeom>
            <a:noFill/>
          </p:spPr>
          <p:txBody>
            <a:bodyPr wrap="square" rtlCol="0">
              <a:spAutoFit/>
            </a:bodyPr>
            <a:lstStyle/>
            <a:p>
              <a:r>
                <a:rPr lang="en-US" sz="3200" b="1" dirty="0">
                  <a:solidFill>
                    <a:schemeClr val="bg1"/>
                  </a:solidFill>
                </a:rPr>
                <a:t>1. INTRODUCTION</a:t>
              </a:r>
            </a:p>
            <a:p>
              <a:endParaRPr lang="en-US" sz="3200" dirty="0"/>
            </a:p>
          </p:txBody>
        </p:sp>
        <p:sp>
          <p:nvSpPr>
            <p:cNvPr id="20" name="TextBox 19">
              <a:extLst>
                <a:ext uri="{FF2B5EF4-FFF2-40B4-BE49-F238E27FC236}">
                  <a16:creationId xmlns:a16="http://schemas.microsoft.com/office/drawing/2014/main" id="{475CB7BE-C49C-B331-EA27-10F3AAD989EA}"/>
                </a:ext>
              </a:extLst>
            </p:cNvPr>
            <p:cNvSpPr txBox="1"/>
            <p:nvPr/>
          </p:nvSpPr>
          <p:spPr>
            <a:xfrm>
              <a:off x="8023152" y="758191"/>
              <a:ext cx="4486274" cy="1077218"/>
            </a:xfrm>
            <a:prstGeom prst="rect">
              <a:avLst/>
            </a:prstGeom>
            <a:noFill/>
          </p:spPr>
          <p:txBody>
            <a:bodyPr wrap="square" rtlCol="0">
              <a:spAutoFit/>
            </a:bodyPr>
            <a:lstStyle/>
            <a:p>
              <a:r>
                <a:rPr lang="en-US" sz="3200" b="1" dirty="0">
                  <a:solidFill>
                    <a:schemeClr val="bg1"/>
                  </a:solidFill>
                </a:rPr>
                <a:t>2. LITERATURE REVIEW</a:t>
              </a:r>
            </a:p>
            <a:p>
              <a:endParaRPr lang="en-US" sz="3200" b="1" dirty="0">
                <a:solidFill>
                  <a:schemeClr val="bg1"/>
                </a:solidFill>
              </a:endParaRPr>
            </a:p>
          </p:txBody>
        </p:sp>
        <p:sp>
          <p:nvSpPr>
            <p:cNvPr id="21" name="TextBox 20">
              <a:extLst>
                <a:ext uri="{FF2B5EF4-FFF2-40B4-BE49-F238E27FC236}">
                  <a16:creationId xmlns:a16="http://schemas.microsoft.com/office/drawing/2014/main" id="{8F2BD311-21B6-6E7E-1871-728F79F73DDE}"/>
                </a:ext>
              </a:extLst>
            </p:cNvPr>
            <p:cNvSpPr txBox="1"/>
            <p:nvPr/>
          </p:nvSpPr>
          <p:spPr>
            <a:xfrm>
              <a:off x="8023152" y="1364040"/>
              <a:ext cx="3342133" cy="584775"/>
            </a:xfrm>
            <a:prstGeom prst="rect">
              <a:avLst/>
            </a:prstGeom>
            <a:noFill/>
          </p:spPr>
          <p:txBody>
            <a:bodyPr wrap="none" rtlCol="0">
              <a:spAutoFit/>
            </a:bodyPr>
            <a:lstStyle/>
            <a:p>
              <a:r>
                <a:rPr lang="en-US" sz="3200" b="1" dirty="0">
                  <a:solidFill>
                    <a:schemeClr val="bg1"/>
                  </a:solidFill>
                </a:rPr>
                <a:t>3. METHODOLOGY</a:t>
              </a:r>
            </a:p>
          </p:txBody>
        </p:sp>
        <p:sp>
          <p:nvSpPr>
            <p:cNvPr id="22" name="TextBox 21">
              <a:extLst>
                <a:ext uri="{FF2B5EF4-FFF2-40B4-BE49-F238E27FC236}">
                  <a16:creationId xmlns:a16="http://schemas.microsoft.com/office/drawing/2014/main" id="{4E038BEC-3EE8-A553-1ECB-131F1E7D4781}"/>
                </a:ext>
              </a:extLst>
            </p:cNvPr>
            <p:cNvSpPr txBox="1"/>
            <p:nvPr/>
          </p:nvSpPr>
          <p:spPr>
            <a:xfrm>
              <a:off x="8023151" y="2040701"/>
              <a:ext cx="3435423" cy="1077218"/>
            </a:xfrm>
            <a:prstGeom prst="rect">
              <a:avLst/>
            </a:prstGeom>
            <a:noFill/>
          </p:spPr>
          <p:txBody>
            <a:bodyPr wrap="square" rtlCol="0">
              <a:spAutoFit/>
            </a:bodyPr>
            <a:lstStyle/>
            <a:p>
              <a:r>
                <a:rPr lang="en-US" sz="3200" b="1" dirty="0">
                  <a:solidFill>
                    <a:schemeClr val="bg1"/>
                  </a:solidFill>
                </a:rPr>
                <a:t>4. EXPERIMENTAL WORK</a:t>
              </a:r>
            </a:p>
          </p:txBody>
        </p:sp>
        <p:sp>
          <p:nvSpPr>
            <p:cNvPr id="23" name="TextBox 22">
              <a:extLst>
                <a:ext uri="{FF2B5EF4-FFF2-40B4-BE49-F238E27FC236}">
                  <a16:creationId xmlns:a16="http://schemas.microsoft.com/office/drawing/2014/main" id="{FC117A42-1FB1-21DC-1F8F-1BB7F98B82F7}"/>
                </a:ext>
              </a:extLst>
            </p:cNvPr>
            <p:cNvSpPr txBox="1"/>
            <p:nvPr/>
          </p:nvSpPr>
          <p:spPr>
            <a:xfrm>
              <a:off x="8023152" y="3104139"/>
              <a:ext cx="3190875" cy="1077218"/>
            </a:xfrm>
            <a:prstGeom prst="rect">
              <a:avLst/>
            </a:prstGeom>
            <a:noFill/>
          </p:spPr>
          <p:txBody>
            <a:bodyPr wrap="square" rtlCol="0">
              <a:spAutoFit/>
            </a:bodyPr>
            <a:lstStyle/>
            <a:p>
              <a:r>
                <a:rPr lang="en-US" sz="3200" b="1" dirty="0">
                  <a:solidFill>
                    <a:schemeClr val="bg1"/>
                  </a:solidFill>
                </a:rPr>
                <a:t>5. RESULTS AND DISCUSSIONS</a:t>
              </a:r>
            </a:p>
          </p:txBody>
        </p:sp>
        <p:sp>
          <p:nvSpPr>
            <p:cNvPr id="24" name="TextBox 23">
              <a:extLst>
                <a:ext uri="{FF2B5EF4-FFF2-40B4-BE49-F238E27FC236}">
                  <a16:creationId xmlns:a16="http://schemas.microsoft.com/office/drawing/2014/main" id="{E6AF2FE3-FC3D-DB6C-601D-4248BEF47E27}"/>
                </a:ext>
              </a:extLst>
            </p:cNvPr>
            <p:cNvSpPr txBox="1"/>
            <p:nvPr/>
          </p:nvSpPr>
          <p:spPr>
            <a:xfrm>
              <a:off x="8023151" y="4167577"/>
              <a:ext cx="3342133" cy="584775"/>
            </a:xfrm>
            <a:prstGeom prst="rect">
              <a:avLst/>
            </a:prstGeom>
            <a:noFill/>
          </p:spPr>
          <p:txBody>
            <a:bodyPr wrap="square" rtlCol="0">
              <a:spAutoFit/>
            </a:bodyPr>
            <a:lstStyle/>
            <a:p>
              <a:r>
                <a:rPr lang="en-US" sz="3200" b="1" dirty="0">
                  <a:solidFill>
                    <a:schemeClr val="bg1"/>
                  </a:solidFill>
                </a:rPr>
                <a:t>6. CONCLUSION</a:t>
              </a:r>
            </a:p>
          </p:txBody>
        </p:sp>
        <p:sp>
          <p:nvSpPr>
            <p:cNvPr id="25" name="TextBox 24">
              <a:extLst>
                <a:ext uri="{FF2B5EF4-FFF2-40B4-BE49-F238E27FC236}">
                  <a16:creationId xmlns:a16="http://schemas.microsoft.com/office/drawing/2014/main" id="{10A65F18-2954-C296-5170-68FBDB23DE46}"/>
                </a:ext>
              </a:extLst>
            </p:cNvPr>
            <p:cNvSpPr txBox="1"/>
            <p:nvPr/>
          </p:nvSpPr>
          <p:spPr>
            <a:xfrm>
              <a:off x="8076382" y="4742111"/>
              <a:ext cx="3190875" cy="584775"/>
            </a:xfrm>
            <a:prstGeom prst="rect">
              <a:avLst/>
            </a:prstGeom>
            <a:noFill/>
          </p:spPr>
          <p:txBody>
            <a:bodyPr wrap="square" rtlCol="0">
              <a:spAutoFit/>
            </a:bodyPr>
            <a:lstStyle/>
            <a:p>
              <a:r>
                <a:rPr lang="en-US" sz="3200" b="1" dirty="0">
                  <a:solidFill>
                    <a:schemeClr val="bg1"/>
                  </a:solidFill>
                </a:rPr>
                <a:t>7. FUTURE SCOPE</a:t>
              </a:r>
            </a:p>
          </p:txBody>
        </p:sp>
      </p:grpSp>
    </p:spTree>
    <p:extLst>
      <p:ext uri="{BB962C8B-B14F-4D97-AF65-F5344CB8AC3E}">
        <p14:creationId xmlns:p14="http://schemas.microsoft.com/office/powerpoint/2010/main" val="968934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838199" y="447675"/>
            <a:ext cx="1352551" cy="5729288"/>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V</a:t>
            </a:r>
          </a:p>
          <a:p>
            <a:pPr algn="ctr"/>
            <a:r>
              <a:rPr lang="en-US" sz="6000" b="1" dirty="0"/>
              <a:t>G</a:t>
            </a:r>
          </a:p>
          <a:p>
            <a:pPr algn="ctr"/>
            <a:r>
              <a:rPr lang="en-US" sz="6000" b="1" dirty="0"/>
              <a:t>G</a:t>
            </a:r>
          </a:p>
          <a:p>
            <a:pPr algn="ctr"/>
            <a:r>
              <a:rPr lang="en-US" sz="6000" b="1" dirty="0"/>
              <a:t>1</a:t>
            </a:r>
          </a:p>
          <a:p>
            <a:pPr algn="ctr"/>
            <a:r>
              <a:rPr lang="en-US" sz="6000" b="1" dirty="0"/>
              <a:t>6</a:t>
            </a:r>
          </a:p>
        </p:txBody>
      </p:sp>
      <p:sp>
        <p:nvSpPr>
          <p:cNvPr id="5" name="TextBox 4">
            <a:extLst>
              <a:ext uri="{FF2B5EF4-FFF2-40B4-BE49-F238E27FC236}">
                <a16:creationId xmlns:a16="http://schemas.microsoft.com/office/drawing/2014/main" id="{7EB50653-ED23-3E80-D1B0-663CDBE484C3}"/>
              </a:ext>
            </a:extLst>
          </p:cNvPr>
          <p:cNvSpPr txBox="1"/>
          <p:nvPr/>
        </p:nvSpPr>
        <p:spPr>
          <a:xfrm rot="10800000" flipV="1">
            <a:off x="3076573" y="917317"/>
            <a:ext cx="7981951" cy="2677656"/>
          </a:xfrm>
          <a:prstGeom prst="rect">
            <a:avLst/>
          </a:prstGeom>
          <a:noFill/>
        </p:spPr>
        <p:txBody>
          <a:bodyPr wrap="square" rtlCol="0">
            <a:spAutoFit/>
          </a:bodyPr>
          <a:lstStyle/>
          <a:p>
            <a:pPr marL="342900" indent="-342900">
              <a:buFont typeface="+mj-lt"/>
              <a:buAutoNum type="arabicPeriod"/>
            </a:pPr>
            <a:r>
              <a:rPr lang="en-US" sz="2400" dirty="0"/>
              <a:t>Visual Geometry Group 16-layer, is a deep convolutional neural network architecture</a:t>
            </a:r>
          </a:p>
          <a:p>
            <a:pPr marL="342900" indent="-342900">
              <a:buFont typeface="+mj-lt"/>
              <a:buAutoNum type="arabicPeriod"/>
            </a:pPr>
            <a:r>
              <a:rPr lang="en-US" sz="2400" dirty="0"/>
              <a:t>Designed for image classification</a:t>
            </a:r>
          </a:p>
          <a:p>
            <a:pPr marL="342900" indent="-342900">
              <a:buFont typeface="+mj-lt"/>
              <a:buAutoNum type="arabicPeriod"/>
            </a:pPr>
            <a:r>
              <a:rPr lang="en-US" sz="2400" dirty="0"/>
              <a:t>VGG16 is known for its simplicity and uniform architecture</a:t>
            </a:r>
          </a:p>
          <a:p>
            <a:pPr marL="342900" indent="-342900">
              <a:buFont typeface="+mj-lt"/>
              <a:buAutoNum type="arabicPeriod"/>
            </a:pPr>
            <a:r>
              <a:rPr lang="en-US" sz="2400" dirty="0"/>
              <a:t>Consists of 16 weight layers</a:t>
            </a:r>
          </a:p>
          <a:p>
            <a:pPr marL="800100" lvl="1" indent="-342900">
              <a:buFont typeface="+mj-lt"/>
              <a:buAutoNum type="alphaLcPeriod"/>
            </a:pPr>
            <a:r>
              <a:rPr lang="en-US" sz="2400" dirty="0"/>
              <a:t>13 convolutional layers </a:t>
            </a:r>
          </a:p>
          <a:p>
            <a:pPr marL="800100" lvl="1" indent="-342900">
              <a:buFont typeface="+mj-lt"/>
              <a:buAutoNum type="alphaLcPeriod"/>
            </a:pPr>
            <a:r>
              <a:rPr lang="en-US" sz="2400" dirty="0"/>
              <a:t>3 fully connected layers.</a:t>
            </a:r>
          </a:p>
        </p:txBody>
      </p:sp>
    </p:spTree>
    <p:extLst>
      <p:ext uri="{BB962C8B-B14F-4D97-AF65-F5344CB8AC3E}">
        <p14:creationId xmlns:p14="http://schemas.microsoft.com/office/powerpoint/2010/main" val="392326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10382248" y="564356"/>
            <a:ext cx="1352551" cy="5729288"/>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V</a:t>
            </a:r>
          </a:p>
          <a:p>
            <a:pPr algn="ctr"/>
            <a:r>
              <a:rPr lang="en-US" sz="6000" b="1" dirty="0"/>
              <a:t>G</a:t>
            </a:r>
          </a:p>
          <a:p>
            <a:pPr algn="ctr"/>
            <a:r>
              <a:rPr lang="en-US" sz="6000" b="1" dirty="0"/>
              <a:t>G</a:t>
            </a:r>
          </a:p>
          <a:p>
            <a:pPr algn="ctr"/>
            <a:r>
              <a:rPr lang="en-US" sz="6000" b="1" dirty="0"/>
              <a:t>1</a:t>
            </a:r>
          </a:p>
          <a:p>
            <a:pPr algn="ctr"/>
            <a:r>
              <a:rPr lang="en-US" sz="6000" b="1" dirty="0"/>
              <a:t>6</a:t>
            </a:r>
          </a:p>
        </p:txBody>
      </p:sp>
      <p:sp>
        <p:nvSpPr>
          <p:cNvPr id="5" name="TextBox 4">
            <a:extLst>
              <a:ext uri="{FF2B5EF4-FFF2-40B4-BE49-F238E27FC236}">
                <a16:creationId xmlns:a16="http://schemas.microsoft.com/office/drawing/2014/main" id="{7EB50653-ED23-3E80-D1B0-663CDBE484C3}"/>
              </a:ext>
            </a:extLst>
          </p:cNvPr>
          <p:cNvSpPr txBox="1"/>
          <p:nvPr/>
        </p:nvSpPr>
        <p:spPr>
          <a:xfrm rot="10800000" flipV="1">
            <a:off x="2400297" y="-2677656"/>
            <a:ext cx="7981951" cy="2677656"/>
          </a:xfrm>
          <a:prstGeom prst="rect">
            <a:avLst/>
          </a:prstGeom>
          <a:noFill/>
        </p:spPr>
        <p:txBody>
          <a:bodyPr wrap="square" rtlCol="0">
            <a:spAutoFit/>
          </a:bodyPr>
          <a:lstStyle/>
          <a:p>
            <a:pPr marL="342900" indent="-342900">
              <a:buFont typeface="+mj-lt"/>
              <a:buAutoNum type="arabicPeriod"/>
            </a:pPr>
            <a:r>
              <a:rPr lang="en-US" sz="2400" dirty="0"/>
              <a:t>Visual Geometry Group 16-layer, is a deep convolutional neural network architecture</a:t>
            </a:r>
          </a:p>
          <a:p>
            <a:pPr marL="342900" indent="-342900">
              <a:buFont typeface="+mj-lt"/>
              <a:buAutoNum type="arabicPeriod"/>
            </a:pPr>
            <a:r>
              <a:rPr lang="en-US" sz="2400" dirty="0"/>
              <a:t>Designed for image classification</a:t>
            </a:r>
          </a:p>
          <a:p>
            <a:pPr marL="342900" indent="-342900">
              <a:buFont typeface="+mj-lt"/>
              <a:buAutoNum type="arabicPeriod"/>
            </a:pPr>
            <a:r>
              <a:rPr lang="en-US" sz="2400" dirty="0"/>
              <a:t>VGG16 is known for its simplicity and uniform architecture</a:t>
            </a:r>
          </a:p>
          <a:p>
            <a:pPr marL="342900" indent="-342900">
              <a:buFont typeface="+mj-lt"/>
              <a:buAutoNum type="arabicPeriod"/>
            </a:pPr>
            <a:r>
              <a:rPr lang="en-US" sz="2400" dirty="0"/>
              <a:t>Consists of 16 weight layers</a:t>
            </a:r>
          </a:p>
          <a:p>
            <a:pPr marL="800100" lvl="1" indent="-342900">
              <a:buFont typeface="+mj-lt"/>
              <a:buAutoNum type="alphaLcPeriod"/>
            </a:pPr>
            <a:r>
              <a:rPr lang="en-US" sz="2400" dirty="0"/>
              <a:t>13 convolutional layers </a:t>
            </a:r>
          </a:p>
          <a:p>
            <a:pPr marL="800100" lvl="1" indent="-342900">
              <a:buFont typeface="+mj-lt"/>
              <a:buAutoNum type="alphaLcPeriod"/>
            </a:pPr>
            <a:r>
              <a:rPr lang="en-US" sz="2400" dirty="0"/>
              <a:t>3 fully connected layers.</a:t>
            </a:r>
          </a:p>
        </p:txBody>
      </p:sp>
      <p:sp>
        <p:nvSpPr>
          <p:cNvPr id="2" name="Rectangle 1">
            <a:extLst>
              <a:ext uri="{FF2B5EF4-FFF2-40B4-BE49-F238E27FC236}">
                <a16:creationId xmlns:a16="http://schemas.microsoft.com/office/drawing/2014/main" id="{DF0C594D-1AD5-9B19-889D-D8D782DCF388}"/>
              </a:ext>
            </a:extLst>
          </p:cNvPr>
          <p:cNvSpPr/>
          <p:nvPr/>
        </p:nvSpPr>
        <p:spPr>
          <a:xfrm>
            <a:off x="3580835" y="422255"/>
            <a:ext cx="4542655"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ARCHITECTURE</a:t>
            </a:r>
          </a:p>
        </p:txBody>
      </p:sp>
      <p:pic>
        <p:nvPicPr>
          <p:cNvPr id="3" name="Content Placeholder 3" descr="Everything you need to know about VGG16 | by Great Learning | Medium">
            <a:extLst>
              <a:ext uri="{FF2B5EF4-FFF2-40B4-BE49-F238E27FC236}">
                <a16:creationId xmlns:a16="http://schemas.microsoft.com/office/drawing/2014/main" id="{8843192B-8296-936F-8B1E-DA5EA49AC83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1" y="1767839"/>
            <a:ext cx="8244840" cy="2148841"/>
          </a:xfrm>
          <a:prstGeom prst="rect">
            <a:avLst/>
          </a:prstGeom>
          <a:noFill/>
          <a:ln>
            <a:noFill/>
          </a:ln>
        </p:spPr>
      </p:pic>
    </p:spTree>
    <p:extLst>
      <p:ext uri="{BB962C8B-B14F-4D97-AF65-F5344CB8AC3E}">
        <p14:creationId xmlns:p14="http://schemas.microsoft.com/office/powerpoint/2010/main" val="365565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373275" y="564356"/>
            <a:ext cx="1352551" cy="5729288"/>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V</a:t>
            </a:r>
          </a:p>
          <a:p>
            <a:pPr algn="ctr"/>
            <a:r>
              <a:rPr lang="en-US" sz="6000" b="1" dirty="0"/>
              <a:t>G</a:t>
            </a:r>
          </a:p>
          <a:p>
            <a:pPr algn="ctr"/>
            <a:r>
              <a:rPr lang="en-US" sz="6000" b="1" dirty="0"/>
              <a:t>G</a:t>
            </a:r>
          </a:p>
          <a:p>
            <a:pPr algn="ctr"/>
            <a:r>
              <a:rPr lang="en-US" sz="6000" b="1" dirty="0"/>
              <a:t>1</a:t>
            </a:r>
          </a:p>
          <a:p>
            <a:pPr algn="ctr"/>
            <a:r>
              <a:rPr lang="en-US" sz="6000" b="1" dirty="0"/>
              <a:t>6</a:t>
            </a:r>
          </a:p>
        </p:txBody>
      </p:sp>
      <p:sp>
        <p:nvSpPr>
          <p:cNvPr id="5" name="TextBox 4">
            <a:extLst>
              <a:ext uri="{FF2B5EF4-FFF2-40B4-BE49-F238E27FC236}">
                <a16:creationId xmlns:a16="http://schemas.microsoft.com/office/drawing/2014/main" id="{7EB50653-ED23-3E80-D1B0-663CDBE484C3}"/>
              </a:ext>
            </a:extLst>
          </p:cNvPr>
          <p:cNvSpPr txBox="1"/>
          <p:nvPr/>
        </p:nvSpPr>
        <p:spPr>
          <a:xfrm rot="10800000" flipV="1">
            <a:off x="2400297" y="-2677656"/>
            <a:ext cx="7981951" cy="2677656"/>
          </a:xfrm>
          <a:prstGeom prst="rect">
            <a:avLst/>
          </a:prstGeom>
          <a:noFill/>
        </p:spPr>
        <p:txBody>
          <a:bodyPr wrap="square" rtlCol="0">
            <a:spAutoFit/>
          </a:bodyPr>
          <a:lstStyle/>
          <a:p>
            <a:pPr marL="342900" indent="-342900">
              <a:buFont typeface="+mj-lt"/>
              <a:buAutoNum type="arabicPeriod"/>
            </a:pPr>
            <a:r>
              <a:rPr lang="en-US" sz="2400" dirty="0"/>
              <a:t>Visual Geometry Group 16-layer, is a deep convolutional neural network architecture</a:t>
            </a:r>
          </a:p>
          <a:p>
            <a:pPr marL="342900" indent="-342900">
              <a:buFont typeface="+mj-lt"/>
              <a:buAutoNum type="arabicPeriod"/>
            </a:pPr>
            <a:r>
              <a:rPr lang="en-US" sz="2400" dirty="0"/>
              <a:t>Designed for image classification</a:t>
            </a:r>
          </a:p>
          <a:p>
            <a:pPr marL="342900" indent="-342900">
              <a:buFont typeface="+mj-lt"/>
              <a:buAutoNum type="arabicPeriod"/>
            </a:pPr>
            <a:r>
              <a:rPr lang="en-US" sz="2400" dirty="0"/>
              <a:t>VGG16 is known for its simplicity and uniform architecture</a:t>
            </a:r>
          </a:p>
          <a:p>
            <a:pPr marL="342900" indent="-342900">
              <a:buFont typeface="+mj-lt"/>
              <a:buAutoNum type="arabicPeriod"/>
            </a:pPr>
            <a:r>
              <a:rPr lang="en-US" sz="2400" dirty="0"/>
              <a:t>Consists of 16 weight layers</a:t>
            </a:r>
          </a:p>
          <a:p>
            <a:pPr marL="800100" lvl="1" indent="-342900">
              <a:buFont typeface="+mj-lt"/>
              <a:buAutoNum type="alphaLcPeriod"/>
            </a:pPr>
            <a:r>
              <a:rPr lang="en-US" sz="2400" dirty="0"/>
              <a:t>13 convolutional layers </a:t>
            </a:r>
          </a:p>
          <a:p>
            <a:pPr marL="800100" lvl="1" indent="-342900">
              <a:buFont typeface="+mj-lt"/>
              <a:buAutoNum type="alphaLcPeriod"/>
            </a:pPr>
            <a:r>
              <a:rPr lang="en-US" sz="2400" dirty="0"/>
              <a:t>3 fully connected layers.</a:t>
            </a:r>
          </a:p>
        </p:txBody>
      </p:sp>
      <p:sp>
        <p:nvSpPr>
          <p:cNvPr id="2" name="Rectangle 1">
            <a:extLst>
              <a:ext uri="{FF2B5EF4-FFF2-40B4-BE49-F238E27FC236}">
                <a16:creationId xmlns:a16="http://schemas.microsoft.com/office/drawing/2014/main" id="{DF0C594D-1AD5-9B19-889D-D8D782DCF388}"/>
              </a:ext>
            </a:extLst>
          </p:cNvPr>
          <p:cNvSpPr/>
          <p:nvPr/>
        </p:nvSpPr>
        <p:spPr>
          <a:xfrm>
            <a:off x="3527497" y="-4165342"/>
            <a:ext cx="4542655"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ARCHITECTURE</a:t>
            </a:r>
          </a:p>
        </p:txBody>
      </p:sp>
      <p:pic>
        <p:nvPicPr>
          <p:cNvPr id="3" name="Content Placeholder 3" descr="Everything you need to know about VGG16 | by Great Learning | Medium">
            <a:extLst>
              <a:ext uri="{FF2B5EF4-FFF2-40B4-BE49-F238E27FC236}">
                <a16:creationId xmlns:a16="http://schemas.microsoft.com/office/drawing/2014/main" id="{8843192B-8296-936F-8B1E-DA5EA49AC83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6863" y="-2819758"/>
            <a:ext cx="8244840" cy="2148841"/>
          </a:xfrm>
          <a:prstGeom prst="rect">
            <a:avLst/>
          </a:prstGeom>
          <a:noFill/>
          <a:ln>
            <a:noFill/>
          </a:ln>
        </p:spPr>
      </p:pic>
      <p:sp>
        <p:nvSpPr>
          <p:cNvPr id="6" name="TextBox 5">
            <a:extLst>
              <a:ext uri="{FF2B5EF4-FFF2-40B4-BE49-F238E27FC236}">
                <a16:creationId xmlns:a16="http://schemas.microsoft.com/office/drawing/2014/main" id="{43192FBD-ABC2-C0AD-674A-070881C4A019}"/>
              </a:ext>
            </a:extLst>
          </p:cNvPr>
          <p:cNvSpPr txBox="1"/>
          <p:nvPr/>
        </p:nvSpPr>
        <p:spPr>
          <a:xfrm>
            <a:off x="2013736" y="692111"/>
            <a:ext cx="4277474" cy="560153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Input Layer:</a:t>
            </a:r>
          </a:p>
          <a:p>
            <a:pPr marL="285750" indent="-285750">
              <a:buFont typeface="Arial" panose="020B0604020202020204" pitchFamily="34" charset="0"/>
              <a:buChar char="•"/>
            </a:pPr>
            <a:r>
              <a:rPr lang="en-US" sz="2000" dirty="0"/>
              <a:t>Images of size 224x224 pixels </a:t>
            </a:r>
          </a:p>
          <a:p>
            <a:pPr marL="285750" indent="-285750">
              <a:buFont typeface="Arial" panose="020B0604020202020204" pitchFamily="34" charset="0"/>
              <a:buChar char="•"/>
            </a:pPr>
            <a:r>
              <a:rPr lang="en-US" sz="2000" dirty="0"/>
              <a:t>Three color channels (RGB).             </a:t>
            </a:r>
          </a:p>
          <a:p>
            <a:r>
              <a:rPr lang="en-US" sz="2000" b="1" dirty="0">
                <a:latin typeface="Times New Roman" panose="02020603050405020304" pitchFamily="18" charset="0"/>
                <a:cs typeface="Times New Roman" panose="02020603050405020304" pitchFamily="18" charset="0"/>
              </a:rPr>
              <a:t>Convolutional Blocks:   </a:t>
            </a:r>
          </a:p>
          <a:p>
            <a:pPr marL="285750" indent="-285750">
              <a:buFont typeface="Arial" panose="020B0604020202020204" pitchFamily="34" charset="0"/>
              <a:buChar char="•"/>
            </a:pPr>
            <a:r>
              <a:rPr lang="en-US" sz="2000" dirty="0"/>
              <a:t>Five sets of convolutional blocks</a:t>
            </a:r>
          </a:p>
          <a:p>
            <a:pPr marL="285750" indent="-285750">
              <a:buFont typeface="Arial" panose="020B0604020202020204" pitchFamily="34" charset="0"/>
              <a:buChar char="•"/>
            </a:pPr>
            <a:r>
              <a:rPr lang="en-US" sz="2000" dirty="0"/>
              <a:t>Each followed by max-pooling layers.</a:t>
            </a:r>
          </a:p>
          <a:p>
            <a:pPr marL="285750" indent="-285750">
              <a:buFont typeface="Arial" panose="020B0604020202020204" pitchFamily="34" charset="0"/>
              <a:buChar char="•"/>
            </a:pPr>
            <a:r>
              <a:rPr lang="en-US" sz="2000" dirty="0"/>
              <a:t> Uses small 3x3 convolutional filters</a:t>
            </a:r>
          </a:p>
          <a:p>
            <a:r>
              <a:rPr lang="en-US" sz="2000" b="1" dirty="0">
                <a:latin typeface="Times New Roman" panose="02020603050405020304" pitchFamily="18" charset="0"/>
                <a:cs typeface="Times New Roman" panose="02020603050405020304" pitchFamily="18" charset="0"/>
              </a:rPr>
              <a:t>   Filter Size and Stride:</a:t>
            </a:r>
          </a:p>
          <a:p>
            <a:pPr marL="285750" indent="-285750">
              <a:buFont typeface="Arial" panose="020B0604020202020204" pitchFamily="34" charset="0"/>
              <a:buChar char="•"/>
            </a:pPr>
            <a:r>
              <a:rPr lang="en-US" sz="2000" dirty="0"/>
              <a:t>Filter size helps in capturing fine details</a:t>
            </a:r>
          </a:p>
          <a:p>
            <a:pPr marL="285750" indent="-285750">
              <a:buFont typeface="Arial" panose="020B0604020202020204" pitchFamily="34" charset="0"/>
              <a:buChar char="•"/>
            </a:pPr>
            <a:r>
              <a:rPr lang="en-US" sz="2000" dirty="0"/>
              <a:t>The stride helps in preserving spatial resolution.  </a:t>
            </a:r>
          </a:p>
          <a:p>
            <a:r>
              <a:rPr lang="en-US" sz="2000" b="1" dirty="0">
                <a:latin typeface="Times New Roman" panose="02020603050405020304" pitchFamily="18" charset="0"/>
                <a:cs typeface="Times New Roman" panose="02020603050405020304" pitchFamily="18" charset="0"/>
              </a:rPr>
              <a:t>Pooling Layers:</a:t>
            </a:r>
          </a:p>
          <a:p>
            <a:pPr marL="285750" indent="-285750">
              <a:buFont typeface="Arial" panose="020B0604020202020204" pitchFamily="34" charset="0"/>
              <a:buChar char="•"/>
            </a:pPr>
            <a:r>
              <a:rPr lang="en-US" sz="2000" dirty="0"/>
              <a:t>Max-pooling layers with a 2x2 window </a:t>
            </a:r>
          </a:p>
          <a:p>
            <a:pPr marL="285750" indent="-285750">
              <a:buFont typeface="Arial" panose="020B0604020202020204" pitchFamily="34" charset="0"/>
              <a:buChar char="•"/>
            </a:pPr>
            <a:r>
              <a:rPr lang="en-US" sz="2000" dirty="0"/>
              <a:t>A stride of 2 are applied</a:t>
            </a:r>
          </a:p>
          <a:p>
            <a:pPr marL="285750" indent="-285750">
              <a:buFont typeface="Arial" panose="020B0604020202020204" pitchFamily="34" charset="0"/>
              <a:buChar char="•"/>
            </a:pPr>
            <a:r>
              <a:rPr lang="en-US" sz="2000" dirty="0"/>
              <a:t>Reduces the spatial dimensions  </a:t>
            </a:r>
            <a:r>
              <a:rPr lang="en-US" dirty="0"/>
              <a:t> </a:t>
            </a:r>
          </a:p>
          <a:p>
            <a:r>
              <a:rPr lang="en-US" dirty="0"/>
              <a:t> </a:t>
            </a:r>
          </a:p>
        </p:txBody>
      </p:sp>
      <p:sp>
        <p:nvSpPr>
          <p:cNvPr id="7" name="TextBox 6">
            <a:extLst>
              <a:ext uri="{FF2B5EF4-FFF2-40B4-BE49-F238E27FC236}">
                <a16:creationId xmlns:a16="http://schemas.microsoft.com/office/drawing/2014/main" id="{BC897B8E-C351-122F-A460-FC54CD61A54B}"/>
              </a:ext>
            </a:extLst>
          </p:cNvPr>
          <p:cNvSpPr txBox="1"/>
          <p:nvPr/>
        </p:nvSpPr>
        <p:spPr>
          <a:xfrm>
            <a:off x="6822041" y="770562"/>
            <a:ext cx="4818580" cy="409342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Fully Connected Layers:</a:t>
            </a:r>
          </a:p>
          <a:p>
            <a:pPr marL="285750" indent="-285750">
              <a:buFont typeface="Arial" panose="020B0604020202020204" pitchFamily="34" charset="0"/>
              <a:buChar char="•"/>
            </a:pPr>
            <a:r>
              <a:rPr lang="en-US" sz="2000" dirty="0"/>
              <a:t>The final three layers are fully connected layers.</a:t>
            </a:r>
          </a:p>
          <a:p>
            <a:pPr marL="285750" indent="-285750">
              <a:buFont typeface="Arial" panose="020B0604020202020204" pitchFamily="34" charset="0"/>
              <a:buChar char="•"/>
            </a:pPr>
            <a:r>
              <a:rPr lang="en-US" sz="2000" dirty="0"/>
              <a:t> Representing the </a:t>
            </a:r>
            <a:r>
              <a:rPr lang="en-US" sz="2000" dirty="0" err="1"/>
              <a:t>imagenet</a:t>
            </a:r>
            <a:r>
              <a:rPr lang="en-US" sz="2000" dirty="0"/>
              <a:t> classes at that time.</a:t>
            </a:r>
          </a:p>
          <a:p>
            <a:r>
              <a:rPr lang="en-US" sz="2000" b="1" dirty="0">
                <a:latin typeface="Times New Roman" panose="02020603050405020304" pitchFamily="18" charset="0"/>
                <a:cs typeface="Times New Roman" panose="02020603050405020304" pitchFamily="18" charset="0"/>
              </a:rPr>
              <a:t>Activation Function:</a:t>
            </a:r>
          </a:p>
          <a:p>
            <a:pPr marL="285750" indent="-285750">
              <a:buFont typeface="Arial" panose="020B0604020202020204" pitchFamily="34" charset="0"/>
              <a:buChar char="•"/>
            </a:pPr>
            <a:r>
              <a:rPr lang="en-US" sz="2000" dirty="0"/>
              <a:t>Used throughout the network after each convolutional and fully connected layer</a:t>
            </a:r>
          </a:p>
          <a:p>
            <a:pPr marL="285750" indent="-285750">
              <a:buFont typeface="Arial" panose="020B0604020202020204" pitchFamily="34" charset="0"/>
              <a:buChar char="•"/>
            </a:pPr>
            <a:r>
              <a:rPr lang="en-US" sz="2000" dirty="0"/>
              <a:t> Except for the output layer.</a:t>
            </a:r>
          </a:p>
          <a:p>
            <a:r>
              <a:rPr lang="en-US" sz="2000" b="1" dirty="0" err="1">
                <a:latin typeface="Times New Roman" panose="02020603050405020304" pitchFamily="18" charset="0"/>
                <a:cs typeface="Times New Roman" panose="02020603050405020304" pitchFamily="18" charset="0"/>
              </a:rPr>
              <a:t>Softmax</a:t>
            </a:r>
            <a:r>
              <a:rPr lang="en-US" sz="2000" b="1" dirty="0">
                <a:latin typeface="Times New Roman" panose="02020603050405020304" pitchFamily="18" charset="0"/>
                <a:cs typeface="Times New Roman" panose="02020603050405020304" pitchFamily="18" charset="0"/>
              </a:rPr>
              <a:t> Output:</a:t>
            </a:r>
          </a:p>
          <a:p>
            <a:pPr marL="285750" indent="-285750">
              <a:buFont typeface="Arial" panose="020B0604020202020204" pitchFamily="34" charset="0"/>
              <a:buChar char="•"/>
            </a:pPr>
            <a:r>
              <a:rPr lang="en-US" sz="2000" dirty="0"/>
              <a:t>Uses the </a:t>
            </a:r>
            <a:r>
              <a:rPr lang="en-US" sz="2000" dirty="0" err="1"/>
              <a:t>softmax</a:t>
            </a:r>
            <a:r>
              <a:rPr lang="en-US" sz="2000" dirty="0"/>
              <a:t> activation function, </a:t>
            </a:r>
          </a:p>
          <a:p>
            <a:pPr marL="285750" indent="-285750">
              <a:buFont typeface="Arial" panose="020B0604020202020204" pitchFamily="34" charset="0"/>
              <a:buChar char="•"/>
            </a:pPr>
            <a:r>
              <a:rPr lang="en-US" sz="2000" dirty="0"/>
              <a:t>Which is suitable for multi-class classification problems</a:t>
            </a:r>
          </a:p>
        </p:txBody>
      </p:sp>
    </p:spTree>
    <p:extLst>
      <p:ext uri="{BB962C8B-B14F-4D97-AF65-F5344CB8AC3E}">
        <p14:creationId xmlns:p14="http://schemas.microsoft.com/office/powerpoint/2010/main" val="1187077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373275" y="241300"/>
            <a:ext cx="960225" cy="6052344"/>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RESNET</a:t>
            </a:r>
          </a:p>
        </p:txBody>
      </p:sp>
    </p:spTree>
    <p:extLst>
      <p:ext uri="{BB962C8B-B14F-4D97-AF65-F5344CB8AC3E}">
        <p14:creationId xmlns:p14="http://schemas.microsoft.com/office/powerpoint/2010/main" val="3095433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411375" y="520700"/>
            <a:ext cx="2966825" cy="1003300"/>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RESNET</a:t>
            </a:r>
          </a:p>
        </p:txBody>
      </p:sp>
      <p:sp>
        <p:nvSpPr>
          <p:cNvPr id="2" name="TextBox 1">
            <a:extLst>
              <a:ext uri="{FF2B5EF4-FFF2-40B4-BE49-F238E27FC236}">
                <a16:creationId xmlns:a16="http://schemas.microsoft.com/office/drawing/2014/main" id="{FBF9C3E2-62A7-F95D-B117-6EF6FAF11426}"/>
              </a:ext>
            </a:extLst>
          </p:cNvPr>
          <p:cNvSpPr txBox="1"/>
          <p:nvPr/>
        </p:nvSpPr>
        <p:spPr>
          <a:xfrm>
            <a:off x="1066800" y="1859339"/>
            <a:ext cx="9690100" cy="3139321"/>
          </a:xfrm>
          <a:prstGeom prst="rect">
            <a:avLst/>
          </a:prstGeom>
          <a:noFill/>
        </p:spPr>
        <p:txBody>
          <a:bodyPr wrap="square" rtlCol="0">
            <a:spAutoFit/>
          </a:bodyPr>
          <a:lstStyle/>
          <a:p>
            <a:pPr marL="457200" indent="-457200">
              <a:buFont typeface="Arial" panose="020B0604020202020204" pitchFamily="34" charset="0"/>
              <a:buChar char="•"/>
            </a:pPr>
            <a:r>
              <a:rPr lang="en-US" sz="3200" dirty="0"/>
              <a:t>Short for residual networks  </a:t>
            </a:r>
          </a:p>
          <a:p>
            <a:pPr marL="457200" indent="-457200">
              <a:buFont typeface="Arial" panose="020B0604020202020204" pitchFamily="34" charset="0"/>
              <a:buChar char="•"/>
            </a:pPr>
            <a:r>
              <a:rPr lang="en-US" sz="3200" dirty="0"/>
              <a:t>To address the challenges of training very deep networks </a:t>
            </a:r>
          </a:p>
          <a:p>
            <a:endParaRPr lang="en-US" dirty="0"/>
          </a:p>
          <a:p>
            <a:r>
              <a:rPr lang="en-US" sz="2800" dirty="0" err="1"/>
              <a:t>ResNet</a:t>
            </a:r>
            <a:r>
              <a:rPr lang="en-US" sz="2800" dirty="0"/>
              <a:t> is particularly known for introducing the concept of residual learning, which helps in training very deep networks more effectively</a:t>
            </a:r>
          </a:p>
        </p:txBody>
      </p:sp>
    </p:spTree>
    <p:extLst>
      <p:ext uri="{BB962C8B-B14F-4D97-AF65-F5344CB8AC3E}">
        <p14:creationId xmlns:p14="http://schemas.microsoft.com/office/powerpoint/2010/main" val="349668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10901575" y="165100"/>
            <a:ext cx="668125" cy="5778500"/>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RESNET</a:t>
            </a:r>
          </a:p>
        </p:txBody>
      </p:sp>
      <p:sp>
        <p:nvSpPr>
          <p:cNvPr id="2" name="TextBox 1">
            <a:extLst>
              <a:ext uri="{FF2B5EF4-FFF2-40B4-BE49-F238E27FC236}">
                <a16:creationId xmlns:a16="http://schemas.microsoft.com/office/drawing/2014/main" id="{FBF9C3E2-62A7-F95D-B117-6EF6FAF11426}"/>
              </a:ext>
            </a:extLst>
          </p:cNvPr>
          <p:cNvSpPr txBox="1"/>
          <p:nvPr/>
        </p:nvSpPr>
        <p:spPr>
          <a:xfrm>
            <a:off x="-2489200" y="7175500"/>
            <a:ext cx="9690100" cy="3139321"/>
          </a:xfrm>
          <a:prstGeom prst="rect">
            <a:avLst/>
          </a:prstGeom>
          <a:noFill/>
        </p:spPr>
        <p:txBody>
          <a:bodyPr wrap="square" rtlCol="0">
            <a:spAutoFit/>
          </a:bodyPr>
          <a:lstStyle/>
          <a:p>
            <a:pPr marL="457200" indent="-457200">
              <a:buFont typeface="Arial" panose="020B0604020202020204" pitchFamily="34" charset="0"/>
              <a:buChar char="•"/>
            </a:pPr>
            <a:r>
              <a:rPr lang="en-US" sz="3200" dirty="0"/>
              <a:t>Short for residual networks  </a:t>
            </a:r>
          </a:p>
          <a:p>
            <a:pPr marL="457200" indent="-457200">
              <a:buFont typeface="Arial" panose="020B0604020202020204" pitchFamily="34" charset="0"/>
              <a:buChar char="•"/>
            </a:pPr>
            <a:r>
              <a:rPr lang="en-US" sz="3200" dirty="0"/>
              <a:t>To address the challenges of training very deep networks </a:t>
            </a:r>
          </a:p>
          <a:p>
            <a:endParaRPr lang="en-US" dirty="0"/>
          </a:p>
          <a:p>
            <a:r>
              <a:rPr lang="en-US" sz="2800" dirty="0" err="1"/>
              <a:t>ResNet</a:t>
            </a:r>
            <a:r>
              <a:rPr lang="en-US" sz="2800" dirty="0"/>
              <a:t> is particularly known for introducing the concept of residual learning, which helps in training very deep networks more effectively</a:t>
            </a:r>
          </a:p>
        </p:txBody>
      </p:sp>
      <p:sp>
        <p:nvSpPr>
          <p:cNvPr id="5" name="Rectangle 4">
            <a:extLst>
              <a:ext uri="{FF2B5EF4-FFF2-40B4-BE49-F238E27FC236}">
                <a16:creationId xmlns:a16="http://schemas.microsoft.com/office/drawing/2014/main" id="{65D54042-9F51-D1FC-4B86-0050498D40B6}"/>
              </a:ext>
            </a:extLst>
          </p:cNvPr>
          <p:cNvSpPr/>
          <p:nvPr/>
        </p:nvSpPr>
        <p:spPr>
          <a:xfrm>
            <a:off x="3630286" y="103286"/>
            <a:ext cx="4542655"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ARCHITECTURE</a:t>
            </a:r>
          </a:p>
        </p:txBody>
      </p:sp>
      <p:sp>
        <p:nvSpPr>
          <p:cNvPr id="7" name="Content Placeholder 6">
            <a:extLst>
              <a:ext uri="{FF2B5EF4-FFF2-40B4-BE49-F238E27FC236}">
                <a16:creationId xmlns:a16="http://schemas.microsoft.com/office/drawing/2014/main" id="{C464FA7C-76BD-C3B8-7A6B-E40CE2397E2C}"/>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66AF9BDB-4BEB-D47D-FBF2-EEE5B33E1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120" y="1026616"/>
            <a:ext cx="8735759" cy="491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814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10901575" y="165100"/>
            <a:ext cx="668125" cy="5778500"/>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RESNET</a:t>
            </a:r>
          </a:p>
        </p:txBody>
      </p:sp>
      <p:sp>
        <p:nvSpPr>
          <p:cNvPr id="2" name="TextBox 1">
            <a:extLst>
              <a:ext uri="{FF2B5EF4-FFF2-40B4-BE49-F238E27FC236}">
                <a16:creationId xmlns:a16="http://schemas.microsoft.com/office/drawing/2014/main" id="{FBF9C3E2-62A7-F95D-B117-6EF6FAF11426}"/>
              </a:ext>
            </a:extLst>
          </p:cNvPr>
          <p:cNvSpPr txBox="1"/>
          <p:nvPr/>
        </p:nvSpPr>
        <p:spPr>
          <a:xfrm>
            <a:off x="-2489200" y="7175500"/>
            <a:ext cx="9690100" cy="3139321"/>
          </a:xfrm>
          <a:prstGeom prst="rect">
            <a:avLst/>
          </a:prstGeom>
          <a:noFill/>
        </p:spPr>
        <p:txBody>
          <a:bodyPr wrap="square" rtlCol="0">
            <a:spAutoFit/>
          </a:bodyPr>
          <a:lstStyle/>
          <a:p>
            <a:pPr marL="457200" indent="-457200">
              <a:buFont typeface="Arial" panose="020B0604020202020204" pitchFamily="34" charset="0"/>
              <a:buChar char="•"/>
            </a:pPr>
            <a:r>
              <a:rPr lang="en-US" sz="3200" dirty="0"/>
              <a:t>Short for residual networks  </a:t>
            </a:r>
          </a:p>
          <a:p>
            <a:pPr marL="457200" indent="-457200">
              <a:buFont typeface="Arial" panose="020B0604020202020204" pitchFamily="34" charset="0"/>
              <a:buChar char="•"/>
            </a:pPr>
            <a:r>
              <a:rPr lang="en-US" sz="3200" dirty="0"/>
              <a:t>To address the challenges of training very deep networks </a:t>
            </a:r>
          </a:p>
          <a:p>
            <a:endParaRPr lang="en-US" dirty="0"/>
          </a:p>
          <a:p>
            <a:r>
              <a:rPr lang="en-US" sz="2800" dirty="0" err="1"/>
              <a:t>ResNet</a:t>
            </a:r>
            <a:r>
              <a:rPr lang="en-US" sz="2800" dirty="0"/>
              <a:t> is particularly known for introducing the concept of residual learning, which helps in training very deep networks more effectively</a:t>
            </a:r>
          </a:p>
        </p:txBody>
      </p:sp>
      <p:sp>
        <p:nvSpPr>
          <p:cNvPr id="5" name="Rectangle 4">
            <a:extLst>
              <a:ext uri="{FF2B5EF4-FFF2-40B4-BE49-F238E27FC236}">
                <a16:creationId xmlns:a16="http://schemas.microsoft.com/office/drawing/2014/main" id="{65D54042-9F51-D1FC-4B86-0050498D40B6}"/>
              </a:ext>
            </a:extLst>
          </p:cNvPr>
          <p:cNvSpPr/>
          <p:nvPr/>
        </p:nvSpPr>
        <p:spPr>
          <a:xfrm>
            <a:off x="-408314" y="8167786"/>
            <a:ext cx="4542655"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ARCHITECTURE</a:t>
            </a:r>
          </a:p>
        </p:txBody>
      </p:sp>
      <p:pic>
        <p:nvPicPr>
          <p:cNvPr id="3074" name="Picture 2">
            <a:extLst>
              <a:ext uri="{FF2B5EF4-FFF2-40B4-BE49-F238E27FC236}">
                <a16:creationId xmlns:a16="http://schemas.microsoft.com/office/drawing/2014/main" id="{66AF9BDB-4BEB-D47D-FBF2-EEE5B33E1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480" y="9091116"/>
            <a:ext cx="8735759" cy="49169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F04D92-B7E9-33F6-C1C8-A9276829C1C5}"/>
              </a:ext>
            </a:extLst>
          </p:cNvPr>
          <p:cNvSpPr txBox="1"/>
          <p:nvPr/>
        </p:nvSpPr>
        <p:spPr>
          <a:xfrm>
            <a:off x="727494" y="308382"/>
            <a:ext cx="4215442" cy="4524315"/>
          </a:xfrm>
          <a:prstGeom prst="rect">
            <a:avLst/>
          </a:prstGeom>
          <a:noFill/>
        </p:spPr>
        <p:txBody>
          <a:bodyPr wrap="square" rtlCol="0">
            <a:spAutoFit/>
          </a:bodyPr>
          <a:lstStyle/>
          <a:p>
            <a:pPr marL="342900" indent="-342900">
              <a:buFont typeface="+mj-lt"/>
              <a:buAutoNum type="arabicPeriod"/>
            </a:pPr>
            <a:r>
              <a:rPr lang="en-US" b="1" dirty="0"/>
              <a:t>Input:</a:t>
            </a:r>
          </a:p>
          <a:p>
            <a:pPr marL="285750" indent="-285750">
              <a:buFont typeface="Arial" panose="020B0604020202020204" pitchFamily="34" charset="0"/>
              <a:buChar char="•"/>
            </a:pPr>
            <a:r>
              <a:rPr lang="en-US" dirty="0"/>
              <a:t>Initial convolution and pooling:</a:t>
            </a:r>
          </a:p>
          <a:p>
            <a:pPr marL="285750" indent="-285750">
              <a:buFont typeface="Arial" panose="020B0604020202020204" pitchFamily="34" charset="0"/>
              <a:buChar char="•"/>
            </a:pPr>
            <a:r>
              <a:rPr lang="en-US" dirty="0"/>
              <a:t>Input image undergoes an initial convolution operation to extract basic features </a:t>
            </a:r>
          </a:p>
          <a:p>
            <a:r>
              <a:rPr lang="en-US" b="1" dirty="0"/>
              <a:t>2. Residual Blocks:</a:t>
            </a:r>
          </a:p>
          <a:p>
            <a:pPr marL="285750" indent="-285750">
              <a:buFont typeface="Arial" panose="020B0604020202020204" pitchFamily="34" charset="0"/>
              <a:buChar char="•"/>
            </a:pPr>
            <a:r>
              <a:rPr lang="en-US" dirty="0"/>
              <a:t>Core of the </a:t>
            </a:r>
            <a:r>
              <a:rPr lang="en-US" dirty="0" err="1"/>
              <a:t>resnet</a:t>
            </a:r>
            <a:r>
              <a:rPr lang="en-US" dirty="0"/>
              <a:t> architecture </a:t>
            </a:r>
          </a:p>
          <a:p>
            <a:pPr marL="285750" indent="-285750">
              <a:buFont typeface="Arial" panose="020B0604020202020204" pitchFamily="34" charset="0"/>
              <a:buChar char="•"/>
            </a:pPr>
            <a:r>
              <a:rPr lang="en-US" dirty="0"/>
              <a:t>Consists of two convolutional layers and a shortcut connection that adds the input to the output </a:t>
            </a:r>
          </a:p>
          <a:p>
            <a:r>
              <a:rPr lang="en-US" dirty="0"/>
              <a:t>Let x be the input to the residual block, and  y be the output.</a:t>
            </a:r>
          </a:p>
          <a:p>
            <a:r>
              <a:rPr lang="en-US" dirty="0"/>
              <a:t>The output y is computed as follows:</a:t>
            </a:r>
          </a:p>
          <a:p>
            <a:r>
              <a:rPr lang="en-US" dirty="0"/>
              <a:t>y=F(x)+x</a:t>
            </a:r>
          </a:p>
          <a:p>
            <a:r>
              <a:rPr lang="en-US" dirty="0"/>
              <a:t>where F(x) is the residual mapping that the network needs to learn. </a:t>
            </a:r>
          </a:p>
        </p:txBody>
      </p:sp>
      <p:sp>
        <p:nvSpPr>
          <p:cNvPr id="9" name="TextBox 8">
            <a:extLst>
              <a:ext uri="{FF2B5EF4-FFF2-40B4-BE49-F238E27FC236}">
                <a16:creationId xmlns:a16="http://schemas.microsoft.com/office/drawing/2014/main" id="{AB7D22D5-CBA2-64B6-8BB6-EAAC09240630}"/>
              </a:ext>
            </a:extLst>
          </p:cNvPr>
          <p:cNvSpPr txBox="1"/>
          <p:nvPr/>
        </p:nvSpPr>
        <p:spPr>
          <a:xfrm>
            <a:off x="5287993" y="308382"/>
            <a:ext cx="5072332" cy="5355312"/>
          </a:xfrm>
          <a:prstGeom prst="rect">
            <a:avLst/>
          </a:prstGeom>
          <a:noFill/>
        </p:spPr>
        <p:txBody>
          <a:bodyPr wrap="square">
            <a:spAutoFit/>
          </a:bodyPr>
          <a:lstStyle/>
          <a:p>
            <a:r>
              <a:rPr lang="en-US" b="1" dirty="0"/>
              <a:t>3.Bottleneck Architecture (Optional):</a:t>
            </a:r>
          </a:p>
          <a:p>
            <a:pPr marL="285750" indent="-285750">
              <a:buFont typeface="Arial" panose="020B0604020202020204" pitchFamily="34" charset="0"/>
              <a:buChar char="•"/>
            </a:pPr>
            <a:r>
              <a:rPr lang="en-US" dirty="0"/>
              <a:t>In deeper </a:t>
            </a:r>
            <a:r>
              <a:rPr lang="en-US" dirty="0" err="1"/>
              <a:t>resnet</a:t>
            </a:r>
            <a:r>
              <a:rPr lang="en-US" dirty="0"/>
              <a:t> models (</a:t>
            </a:r>
            <a:r>
              <a:rPr lang="en-US" dirty="0" err="1"/>
              <a:t>e.G.</a:t>
            </a:r>
            <a:r>
              <a:rPr lang="en-US" dirty="0"/>
              <a:t>, Resnet-50 and higher)</a:t>
            </a:r>
          </a:p>
          <a:p>
            <a:pPr marL="285750" indent="-285750">
              <a:buFont typeface="Arial" panose="020B0604020202020204" pitchFamily="34" charset="0"/>
              <a:buChar char="•"/>
            </a:pPr>
            <a:r>
              <a:rPr lang="en-US" dirty="0"/>
              <a:t>A bottleneck architecture is often used</a:t>
            </a:r>
          </a:p>
          <a:p>
            <a:pPr marL="285750" indent="-285750">
              <a:buFont typeface="Arial" panose="020B0604020202020204" pitchFamily="34" charset="0"/>
              <a:buChar char="•"/>
            </a:pPr>
            <a:r>
              <a:rPr lang="en-US" dirty="0"/>
              <a:t>Involves three layers: </a:t>
            </a:r>
          </a:p>
          <a:p>
            <a:pPr marL="857250" lvl="1" indent="-400050">
              <a:buFont typeface="+mj-lt"/>
              <a:buAutoNum type="romanLcPeriod"/>
            </a:pPr>
            <a:r>
              <a:rPr lang="en-US" dirty="0"/>
              <a:t>1x1 convolution (dimension reduction)</a:t>
            </a:r>
          </a:p>
          <a:p>
            <a:pPr marL="857250" lvl="1" indent="-400050">
              <a:buFont typeface="+mj-lt"/>
              <a:buAutoNum type="romanLcPeriod"/>
            </a:pPr>
            <a:r>
              <a:rPr lang="en-US" dirty="0"/>
              <a:t>3x3 convolution, and another 1x1 convolution (dimension increase). </a:t>
            </a:r>
          </a:p>
          <a:p>
            <a:r>
              <a:rPr lang="en-US" b="1" dirty="0"/>
              <a:t>4.Stacking Blocks:</a:t>
            </a:r>
          </a:p>
          <a:p>
            <a:pPr lvl="1"/>
            <a:r>
              <a:rPr lang="en-US" dirty="0"/>
              <a:t>Multiple residual blocks are stacked together to form the overall network architecture. </a:t>
            </a:r>
          </a:p>
          <a:p>
            <a:r>
              <a:rPr lang="en-US" b="1" dirty="0"/>
              <a:t>5.Global Average Pooling (GAP):</a:t>
            </a:r>
          </a:p>
          <a:p>
            <a:pPr marL="285750" indent="-285750">
              <a:buFont typeface="Arial" panose="020B0604020202020204" pitchFamily="34" charset="0"/>
              <a:buChar char="•"/>
            </a:pPr>
            <a:r>
              <a:rPr lang="en-US" dirty="0"/>
              <a:t>Involves taking the average of each feature map across the spatial dimensions. </a:t>
            </a:r>
          </a:p>
          <a:p>
            <a:pPr marL="285750" indent="-285750">
              <a:buFont typeface="Arial" panose="020B0604020202020204" pitchFamily="34" charset="0"/>
              <a:buChar char="•"/>
            </a:pPr>
            <a:r>
              <a:rPr lang="en-US" dirty="0"/>
              <a:t>This results in a fixed-size feature vector regardless of the input size.</a:t>
            </a:r>
          </a:p>
          <a:p>
            <a:r>
              <a:rPr lang="en-US" b="1" dirty="0"/>
              <a:t>6.Output Layer:</a:t>
            </a:r>
          </a:p>
          <a:p>
            <a:r>
              <a:rPr lang="en-US" dirty="0"/>
              <a:t>A fully connected layer with a </a:t>
            </a:r>
            <a:r>
              <a:rPr lang="en-US" dirty="0" err="1"/>
              <a:t>softmax</a:t>
            </a:r>
            <a:r>
              <a:rPr lang="en-US" dirty="0"/>
              <a:t> activation function is typically used for classification tasks.</a:t>
            </a:r>
          </a:p>
        </p:txBody>
      </p:sp>
    </p:spTree>
    <p:extLst>
      <p:ext uri="{BB962C8B-B14F-4D97-AF65-F5344CB8AC3E}">
        <p14:creationId xmlns:p14="http://schemas.microsoft.com/office/powerpoint/2010/main" val="3146277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1268745" y="165100"/>
            <a:ext cx="6672097" cy="965868"/>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SEQUENTIAL </a:t>
            </a:r>
          </a:p>
        </p:txBody>
      </p:sp>
      <p:sp>
        <p:nvSpPr>
          <p:cNvPr id="6" name="TextBox 5">
            <a:extLst>
              <a:ext uri="{FF2B5EF4-FFF2-40B4-BE49-F238E27FC236}">
                <a16:creationId xmlns:a16="http://schemas.microsoft.com/office/drawing/2014/main" id="{5AF04D92-B7E9-33F6-C1C8-A9276829C1C5}"/>
              </a:ext>
            </a:extLst>
          </p:cNvPr>
          <p:cNvSpPr txBox="1"/>
          <p:nvPr/>
        </p:nvSpPr>
        <p:spPr>
          <a:xfrm>
            <a:off x="1268744" y="-5478970"/>
            <a:ext cx="4215442" cy="4524315"/>
          </a:xfrm>
          <a:prstGeom prst="rect">
            <a:avLst/>
          </a:prstGeom>
          <a:noFill/>
        </p:spPr>
        <p:txBody>
          <a:bodyPr wrap="square" rtlCol="0">
            <a:spAutoFit/>
          </a:bodyPr>
          <a:lstStyle/>
          <a:p>
            <a:pPr marL="342900" indent="-342900">
              <a:buFont typeface="+mj-lt"/>
              <a:buAutoNum type="arabicPeriod"/>
            </a:pPr>
            <a:r>
              <a:rPr lang="en-US" b="1" dirty="0"/>
              <a:t>Input:</a:t>
            </a:r>
          </a:p>
          <a:p>
            <a:pPr marL="285750" indent="-285750">
              <a:buFont typeface="Arial" panose="020B0604020202020204" pitchFamily="34" charset="0"/>
              <a:buChar char="•"/>
            </a:pPr>
            <a:r>
              <a:rPr lang="en-US" dirty="0"/>
              <a:t>Initial convolution and pooling:</a:t>
            </a:r>
          </a:p>
          <a:p>
            <a:pPr marL="285750" indent="-285750">
              <a:buFont typeface="Arial" panose="020B0604020202020204" pitchFamily="34" charset="0"/>
              <a:buChar char="•"/>
            </a:pPr>
            <a:r>
              <a:rPr lang="en-US" dirty="0"/>
              <a:t>Input image undergoes an initial convolution operation to extract basic features </a:t>
            </a:r>
          </a:p>
          <a:p>
            <a:r>
              <a:rPr lang="en-US" b="1" dirty="0"/>
              <a:t>2. Residual Blocks:</a:t>
            </a:r>
          </a:p>
          <a:p>
            <a:pPr marL="285750" indent="-285750">
              <a:buFont typeface="Arial" panose="020B0604020202020204" pitchFamily="34" charset="0"/>
              <a:buChar char="•"/>
            </a:pPr>
            <a:r>
              <a:rPr lang="en-US" dirty="0"/>
              <a:t>Core of the </a:t>
            </a:r>
            <a:r>
              <a:rPr lang="en-US" dirty="0" err="1"/>
              <a:t>resnet</a:t>
            </a:r>
            <a:r>
              <a:rPr lang="en-US" dirty="0"/>
              <a:t> architecture </a:t>
            </a:r>
          </a:p>
          <a:p>
            <a:pPr marL="285750" indent="-285750">
              <a:buFont typeface="Arial" panose="020B0604020202020204" pitchFamily="34" charset="0"/>
              <a:buChar char="•"/>
            </a:pPr>
            <a:r>
              <a:rPr lang="en-US" dirty="0"/>
              <a:t>Consists of two convolutional layers and a shortcut connection that adds the input to the output </a:t>
            </a:r>
          </a:p>
          <a:p>
            <a:r>
              <a:rPr lang="en-US" dirty="0"/>
              <a:t>Let x be the input to the residual block, and  y be the output.</a:t>
            </a:r>
          </a:p>
          <a:p>
            <a:r>
              <a:rPr lang="en-US" dirty="0"/>
              <a:t>The output y is computed as follows:</a:t>
            </a:r>
          </a:p>
          <a:p>
            <a:r>
              <a:rPr lang="en-US" dirty="0"/>
              <a:t>y=F(x)+x</a:t>
            </a:r>
          </a:p>
          <a:p>
            <a:r>
              <a:rPr lang="en-US" dirty="0"/>
              <a:t>where F(x) is the residual mapping that the network needs to learn. </a:t>
            </a:r>
          </a:p>
        </p:txBody>
      </p:sp>
      <p:sp>
        <p:nvSpPr>
          <p:cNvPr id="9" name="TextBox 8">
            <a:extLst>
              <a:ext uri="{FF2B5EF4-FFF2-40B4-BE49-F238E27FC236}">
                <a16:creationId xmlns:a16="http://schemas.microsoft.com/office/drawing/2014/main" id="{AB7D22D5-CBA2-64B6-8BB6-EAAC09240630}"/>
              </a:ext>
            </a:extLst>
          </p:cNvPr>
          <p:cNvSpPr txBox="1"/>
          <p:nvPr/>
        </p:nvSpPr>
        <p:spPr>
          <a:xfrm>
            <a:off x="5829243" y="-5478970"/>
            <a:ext cx="5072332" cy="5355312"/>
          </a:xfrm>
          <a:prstGeom prst="rect">
            <a:avLst/>
          </a:prstGeom>
          <a:noFill/>
        </p:spPr>
        <p:txBody>
          <a:bodyPr wrap="square">
            <a:spAutoFit/>
          </a:bodyPr>
          <a:lstStyle/>
          <a:p>
            <a:r>
              <a:rPr lang="en-US" b="1" dirty="0"/>
              <a:t>3.Bottleneck Architecture (Optional):</a:t>
            </a:r>
          </a:p>
          <a:p>
            <a:pPr marL="285750" indent="-285750">
              <a:buFont typeface="Arial" panose="020B0604020202020204" pitchFamily="34" charset="0"/>
              <a:buChar char="•"/>
            </a:pPr>
            <a:r>
              <a:rPr lang="en-US" dirty="0"/>
              <a:t>In deeper </a:t>
            </a:r>
            <a:r>
              <a:rPr lang="en-US" dirty="0" err="1"/>
              <a:t>resnet</a:t>
            </a:r>
            <a:r>
              <a:rPr lang="en-US" dirty="0"/>
              <a:t> models (</a:t>
            </a:r>
            <a:r>
              <a:rPr lang="en-US" dirty="0" err="1"/>
              <a:t>e.G.</a:t>
            </a:r>
            <a:r>
              <a:rPr lang="en-US" dirty="0"/>
              <a:t>, Resnet-50 and higher)</a:t>
            </a:r>
          </a:p>
          <a:p>
            <a:pPr marL="285750" indent="-285750">
              <a:buFont typeface="Arial" panose="020B0604020202020204" pitchFamily="34" charset="0"/>
              <a:buChar char="•"/>
            </a:pPr>
            <a:r>
              <a:rPr lang="en-US" dirty="0"/>
              <a:t>A bottleneck architecture is often used</a:t>
            </a:r>
          </a:p>
          <a:p>
            <a:pPr marL="285750" indent="-285750">
              <a:buFont typeface="Arial" panose="020B0604020202020204" pitchFamily="34" charset="0"/>
              <a:buChar char="•"/>
            </a:pPr>
            <a:r>
              <a:rPr lang="en-US" dirty="0"/>
              <a:t>Involves three layers: </a:t>
            </a:r>
          </a:p>
          <a:p>
            <a:pPr marL="857250" lvl="1" indent="-400050">
              <a:buFont typeface="+mj-lt"/>
              <a:buAutoNum type="romanLcPeriod"/>
            </a:pPr>
            <a:r>
              <a:rPr lang="en-US" dirty="0"/>
              <a:t>1x1 convolution (dimension reduction)</a:t>
            </a:r>
          </a:p>
          <a:p>
            <a:pPr marL="857250" lvl="1" indent="-400050">
              <a:buFont typeface="+mj-lt"/>
              <a:buAutoNum type="romanLcPeriod"/>
            </a:pPr>
            <a:r>
              <a:rPr lang="en-US" dirty="0"/>
              <a:t>3x3 convolution, and another 1x1 convolution (dimension increase). </a:t>
            </a:r>
          </a:p>
          <a:p>
            <a:r>
              <a:rPr lang="en-US" b="1" dirty="0"/>
              <a:t>4.Stacking Blocks:</a:t>
            </a:r>
          </a:p>
          <a:p>
            <a:pPr lvl="1"/>
            <a:r>
              <a:rPr lang="en-US" dirty="0"/>
              <a:t>Multiple residual blocks are stacked together to form the overall network architecture. </a:t>
            </a:r>
          </a:p>
          <a:p>
            <a:r>
              <a:rPr lang="en-US" b="1" dirty="0"/>
              <a:t>5.Global Average Pooling (GAP):</a:t>
            </a:r>
          </a:p>
          <a:p>
            <a:pPr marL="285750" indent="-285750">
              <a:buFont typeface="Arial" panose="020B0604020202020204" pitchFamily="34" charset="0"/>
              <a:buChar char="•"/>
            </a:pPr>
            <a:r>
              <a:rPr lang="en-US" dirty="0"/>
              <a:t>Involves taking the average of each feature map across the spatial dimensions. </a:t>
            </a:r>
          </a:p>
          <a:p>
            <a:pPr marL="285750" indent="-285750">
              <a:buFont typeface="Arial" panose="020B0604020202020204" pitchFamily="34" charset="0"/>
              <a:buChar char="•"/>
            </a:pPr>
            <a:r>
              <a:rPr lang="en-US" dirty="0"/>
              <a:t>This results in a fixed-size feature vector regardless of the input size.</a:t>
            </a:r>
          </a:p>
          <a:p>
            <a:r>
              <a:rPr lang="en-US" b="1" dirty="0"/>
              <a:t>6.Output Layer:</a:t>
            </a:r>
          </a:p>
          <a:p>
            <a:r>
              <a:rPr lang="en-US" dirty="0"/>
              <a:t>A fully connected layer with a </a:t>
            </a:r>
            <a:r>
              <a:rPr lang="en-US" dirty="0" err="1"/>
              <a:t>softmax</a:t>
            </a:r>
            <a:r>
              <a:rPr lang="en-US" dirty="0"/>
              <a:t> activation function is typically used for classification tasks.</a:t>
            </a:r>
          </a:p>
        </p:txBody>
      </p:sp>
      <p:pic>
        <p:nvPicPr>
          <p:cNvPr id="7" name="Picture 2" descr="Electronics | Free Full-Text | Improved Deep Convolutional Neural Networks  via Boosting for Predicting the Quality of In Vitro Bovine Embryos">
            <a:extLst>
              <a:ext uri="{FF2B5EF4-FFF2-40B4-BE49-F238E27FC236}">
                <a16:creationId xmlns:a16="http://schemas.microsoft.com/office/drawing/2014/main" id="{E20E5C06-796A-DCA2-09B4-3B9EA274D0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8165" y="1964195"/>
            <a:ext cx="6953256" cy="3742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090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1268744" y="5170237"/>
            <a:ext cx="6672097" cy="965868"/>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SEQUENTIAL </a:t>
            </a:r>
          </a:p>
        </p:txBody>
      </p:sp>
      <p:sp>
        <p:nvSpPr>
          <p:cNvPr id="6" name="TextBox 5">
            <a:extLst>
              <a:ext uri="{FF2B5EF4-FFF2-40B4-BE49-F238E27FC236}">
                <a16:creationId xmlns:a16="http://schemas.microsoft.com/office/drawing/2014/main" id="{5AF04D92-B7E9-33F6-C1C8-A9276829C1C5}"/>
              </a:ext>
            </a:extLst>
          </p:cNvPr>
          <p:cNvSpPr txBox="1"/>
          <p:nvPr/>
        </p:nvSpPr>
        <p:spPr>
          <a:xfrm>
            <a:off x="1268744" y="-5478970"/>
            <a:ext cx="4215442" cy="4524315"/>
          </a:xfrm>
          <a:prstGeom prst="rect">
            <a:avLst/>
          </a:prstGeom>
          <a:noFill/>
        </p:spPr>
        <p:txBody>
          <a:bodyPr wrap="square" rtlCol="0">
            <a:spAutoFit/>
          </a:bodyPr>
          <a:lstStyle/>
          <a:p>
            <a:pPr marL="342900" indent="-342900">
              <a:buFont typeface="+mj-lt"/>
              <a:buAutoNum type="arabicPeriod"/>
            </a:pPr>
            <a:r>
              <a:rPr lang="en-US" b="1" dirty="0"/>
              <a:t>Input:</a:t>
            </a:r>
          </a:p>
          <a:p>
            <a:pPr marL="285750" indent="-285750">
              <a:buFont typeface="Arial" panose="020B0604020202020204" pitchFamily="34" charset="0"/>
              <a:buChar char="•"/>
            </a:pPr>
            <a:r>
              <a:rPr lang="en-US" dirty="0"/>
              <a:t>Initial convolution and pooling:</a:t>
            </a:r>
          </a:p>
          <a:p>
            <a:pPr marL="285750" indent="-285750">
              <a:buFont typeface="Arial" panose="020B0604020202020204" pitchFamily="34" charset="0"/>
              <a:buChar char="•"/>
            </a:pPr>
            <a:r>
              <a:rPr lang="en-US" dirty="0"/>
              <a:t>Input image undergoes an initial convolution operation to extract basic features </a:t>
            </a:r>
          </a:p>
          <a:p>
            <a:r>
              <a:rPr lang="en-US" b="1" dirty="0"/>
              <a:t>2. Residual Blocks:</a:t>
            </a:r>
          </a:p>
          <a:p>
            <a:pPr marL="285750" indent="-285750">
              <a:buFont typeface="Arial" panose="020B0604020202020204" pitchFamily="34" charset="0"/>
              <a:buChar char="•"/>
            </a:pPr>
            <a:r>
              <a:rPr lang="en-US" dirty="0"/>
              <a:t>Core of the </a:t>
            </a:r>
            <a:r>
              <a:rPr lang="en-US" dirty="0" err="1"/>
              <a:t>resnet</a:t>
            </a:r>
            <a:r>
              <a:rPr lang="en-US" dirty="0"/>
              <a:t> architecture </a:t>
            </a:r>
          </a:p>
          <a:p>
            <a:pPr marL="285750" indent="-285750">
              <a:buFont typeface="Arial" panose="020B0604020202020204" pitchFamily="34" charset="0"/>
              <a:buChar char="•"/>
            </a:pPr>
            <a:r>
              <a:rPr lang="en-US" dirty="0"/>
              <a:t>Consists of two convolutional layers and a shortcut connection that adds the input to the output </a:t>
            </a:r>
          </a:p>
          <a:p>
            <a:r>
              <a:rPr lang="en-US" dirty="0"/>
              <a:t>Let x be the input to the residual block, and  y be the output.</a:t>
            </a:r>
          </a:p>
          <a:p>
            <a:r>
              <a:rPr lang="en-US" dirty="0"/>
              <a:t>The output y is computed as follows:</a:t>
            </a:r>
          </a:p>
          <a:p>
            <a:r>
              <a:rPr lang="en-US" dirty="0"/>
              <a:t>y=F(x)+x</a:t>
            </a:r>
          </a:p>
          <a:p>
            <a:r>
              <a:rPr lang="en-US" dirty="0"/>
              <a:t>where F(x) is the residual mapping that the network needs to learn. </a:t>
            </a:r>
          </a:p>
        </p:txBody>
      </p:sp>
      <p:sp>
        <p:nvSpPr>
          <p:cNvPr id="9" name="TextBox 8">
            <a:extLst>
              <a:ext uri="{FF2B5EF4-FFF2-40B4-BE49-F238E27FC236}">
                <a16:creationId xmlns:a16="http://schemas.microsoft.com/office/drawing/2014/main" id="{AB7D22D5-CBA2-64B6-8BB6-EAAC09240630}"/>
              </a:ext>
            </a:extLst>
          </p:cNvPr>
          <p:cNvSpPr txBox="1"/>
          <p:nvPr/>
        </p:nvSpPr>
        <p:spPr>
          <a:xfrm>
            <a:off x="5829243" y="-5478970"/>
            <a:ext cx="5072332" cy="5355312"/>
          </a:xfrm>
          <a:prstGeom prst="rect">
            <a:avLst/>
          </a:prstGeom>
          <a:noFill/>
        </p:spPr>
        <p:txBody>
          <a:bodyPr wrap="square">
            <a:spAutoFit/>
          </a:bodyPr>
          <a:lstStyle/>
          <a:p>
            <a:r>
              <a:rPr lang="en-US" b="1" dirty="0"/>
              <a:t>3.Bottleneck Architecture (Optional):</a:t>
            </a:r>
          </a:p>
          <a:p>
            <a:pPr marL="285750" indent="-285750">
              <a:buFont typeface="Arial" panose="020B0604020202020204" pitchFamily="34" charset="0"/>
              <a:buChar char="•"/>
            </a:pPr>
            <a:r>
              <a:rPr lang="en-US" dirty="0"/>
              <a:t>In deeper </a:t>
            </a:r>
            <a:r>
              <a:rPr lang="en-US" dirty="0" err="1"/>
              <a:t>resnet</a:t>
            </a:r>
            <a:r>
              <a:rPr lang="en-US" dirty="0"/>
              <a:t> models (</a:t>
            </a:r>
            <a:r>
              <a:rPr lang="en-US" dirty="0" err="1"/>
              <a:t>e.G.</a:t>
            </a:r>
            <a:r>
              <a:rPr lang="en-US" dirty="0"/>
              <a:t>, Resnet-50 and higher)</a:t>
            </a:r>
          </a:p>
          <a:p>
            <a:pPr marL="285750" indent="-285750">
              <a:buFont typeface="Arial" panose="020B0604020202020204" pitchFamily="34" charset="0"/>
              <a:buChar char="•"/>
            </a:pPr>
            <a:r>
              <a:rPr lang="en-US" dirty="0"/>
              <a:t>A bottleneck architecture is often used</a:t>
            </a:r>
          </a:p>
          <a:p>
            <a:pPr marL="285750" indent="-285750">
              <a:buFont typeface="Arial" panose="020B0604020202020204" pitchFamily="34" charset="0"/>
              <a:buChar char="•"/>
            </a:pPr>
            <a:r>
              <a:rPr lang="en-US" dirty="0"/>
              <a:t>Involves three layers: </a:t>
            </a:r>
          </a:p>
          <a:p>
            <a:pPr marL="857250" lvl="1" indent="-400050">
              <a:buFont typeface="+mj-lt"/>
              <a:buAutoNum type="romanLcPeriod"/>
            </a:pPr>
            <a:r>
              <a:rPr lang="en-US" dirty="0"/>
              <a:t>1x1 convolution (dimension reduction)</a:t>
            </a:r>
          </a:p>
          <a:p>
            <a:pPr marL="857250" lvl="1" indent="-400050">
              <a:buFont typeface="+mj-lt"/>
              <a:buAutoNum type="romanLcPeriod"/>
            </a:pPr>
            <a:r>
              <a:rPr lang="en-US" dirty="0"/>
              <a:t>3x3 convolution, and another 1x1 convolution (dimension increase). </a:t>
            </a:r>
          </a:p>
          <a:p>
            <a:r>
              <a:rPr lang="en-US" b="1" dirty="0"/>
              <a:t>4.Stacking Blocks:</a:t>
            </a:r>
          </a:p>
          <a:p>
            <a:pPr lvl="1"/>
            <a:r>
              <a:rPr lang="en-US" dirty="0"/>
              <a:t>Multiple residual blocks are stacked together to form the overall network architecture. </a:t>
            </a:r>
          </a:p>
          <a:p>
            <a:r>
              <a:rPr lang="en-US" b="1" dirty="0"/>
              <a:t>5.Global Average Pooling (GAP):</a:t>
            </a:r>
          </a:p>
          <a:p>
            <a:pPr marL="285750" indent="-285750">
              <a:buFont typeface="Arial" panose="020B0604020202020204" pitchFamily="34" charset="0"/>
              <a:buChar char="•"/>
            </a:pPr>
            <a:r>
              <a:rPr lang="en-US" dirty="0"/>
              <a:t>Involves taking the average of each feature map across the spatial dimensions. </a:t>
            </a:r>
          </a:p>
          <a:p>
            <a:pPr marL="285750" indent="-285750">
              <a:buFont typeface="Arial" panose="020B0604020202020204" pitchFamily="34" charset="0"/>
              <a:buChar char="•"/>
            </a:pPr>
            <a:r>
              <a:rPr lang="en-US" dirty="0"/>
              <a:t>This results in a fixed-size feature vector regardless of the input size.</a:t>
            </a:r>
          </a:p>
          <a:p>
            <a:r>
              <a:rPr lang="en-US" b="1" dirty="0"/>
              <a:t>6.Output Layer:</a:t>
            </a:r>
          </a:p>
          <a:p>
            <a:r>
              <a:rPr lang="en-US" dirty="0"/>
              <a:t>A fully connected layer with a </a:t>
            </a:r>
            <a:r>
              <a:rPr lang="en-US" dirty="0" err="1"/>
              <a:t>softmax</a:t>
            </a:r>
            <a:r>
              <a:rPr lang="en-US" dirty="0"/>
              <a:t> activation function is typically used for classification tasks.</a:t>
            </a:r>
          </a:p>
        </p:txBody>
      </p:sp>
      <p:pic>
        <p:nvPicPr>
          <p:cNvPr id="7" name="Picture 2" descr="Electronics | Free Full-Text | Improved Deep Convolutional Neural Networks  via Boosting for Predicting the Quality of In Vitro Bovine Embryos">
            <a:extLst>
              <a:ext uri="{FF2B5EF4-FFF2-40B4-BE49-F238E27FC236}">
                <a16:creationId xmlns:a16="http://schemas.microsoft.com/office/drawing/2014/main" id="{E20E5C06-796A-DCA2-09B4-3B9EA274D0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26744" y="-4136893"/>
            <a:ext cx="6953256" cy="37421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7F8F3F-F2E3-21E9-D7CC-8E38082087F6}"/>
              </a:ext>
            </a:extLst>
          </p:cNvPr>
          <p:cNvSpPr txBox="1"/>
          <p:nvPr/>
        </p:nvSpPr>
        <p:spPr>
          <a:xfrm>
            <a:off x="1268744" y="2213282"/>
            <a:ext cx="10288672" cy="2431435"/>
          </a:xfrm>
          <a:prstGeom prst="rect">
            <a:avLst/>
          </a:prstGeom>
          <a:noFill/>
        </p:spPr>
        <p:txBody>
          <a:bodyPr wrap="square" rtlCol="0">
            <a:spAutoFit/>
          </a:bodyPr>
          <a:lstStyle/>
          <a:p>
            <a:pPr marL="342900" indent="-342900">
              <a:buFont typeface="Arial" panose="020B0604020202020204" pitchFamily="34" charset="0"/>
              <a:buChar char="•"/>
            </a:pPr>
            <a:r>
              <a:rPr lang="en-US" sz="3200" b="1" dirty="0"/>
              <a:t>usually refers to a linear stack of layers in which you can add one layer at a time.</a:t>
            </a:r>
          </a:p>
          <a:p>
            <a:pPr marL="342900" indent="-342900">
              <a:buFont typeface="Arial" panose="020B0604020202020204" pitchFamily="34" charset="0"/>
              <a:buChar char="•"/>
            </a:pPr>
            <a:r>
              <a:rPr lang="en-US" sz="3200" b="1" dirty="0"/>
              <a:t>model architecture provided by the </a:t>
            </a:r>
            <a:r>
              <a:rPr lang="en-US" sz="3200" b="1" dirty="0" err="1"/>
              <a:t>Keras</a:t>
            </a:r>
            <a:r>
              <a:rPr lang="en-US" sz="3200" b="1" dirty="0"/>
              <a:t> library, which is now integrated into TensorFlow</a:t>
            </a:r>
          </a:p>
          <a:p>
            <a:r>
              <a:rPr lang="en-US" sz="2400" dirty="0"/>
              <a:t>.</a:t>
            </a:r>
          </a:p>
        </p:txBody>
      </p:sp>
    </p:spTree>
    <p:extLst>
      <p:ext uri="{BB962C8B-B14F-4D97-AF65-F5344CB8AC3E}">
        <p14:creationId xmlns:p14="http://schemas.microsoft.com/office/powerpoint/2010/main" val="1395645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7B95B6-9CD9-D6B5-F667-659CB8D22680}"/>
              </a:ext>
            </a:extLst>
          </p:cNvPr>
          <p:cNvSpPr/>
          <p:nvPr/>
        </p:nvSpPr>
        <p:spPr>
          <a:xfrm>
            <a:off x="938960" y="439847"/>
            <a:ext cx="6672097" cy="965868"/>
          </a:xfrm>
          <a:prstGeom prst="roundRect">
            <a:avLst/>
          </a:pr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SEQUENTIAL </a:t>
            </a:r>
          </a:p>
        </p:txBody>
      </p:sp>
      <p:sp>
        <p:nvSpPr>
          <p:cNvPr id="13" name="Content Placeholder 12">
            <a:extLst>
              <a:ext uri="{FF2B5EF4-FFF2-40B4-BE49-F238E27FC236}">
                <a16:creationId xmlns:a16="http://schemas.microsoft.com/office/drawing/2014/main" id="{1ACE9BF0-6076-87AD-D4F7-6008BCCAFA0B}"/>
              </a:ext>
            </a:extLst>
          </p:cNvPr>
          <p:cNvSpPr>
            <a:spLocks noGrp="1"/>
          </p:cNvSpPr>
          <p:nvPr>
            <p:ph idx="1"/>
          </p:nvPr>
        </p:nvSpPr>
        <p:spPr/>
        <p:txBody>
          <a:bodyPr/>
          <a:lstStyle/>
          <a:p>
            <a:endParaRPr lang="en-US" dirty="0"/>
          </a:p>
        </p:txBody>
      </p:sp>
      <p:sp>
        <p:nvSpPr>
          <p:cNvPr id="16" name="Rectangle 6">
            <a:extLst>
              <a:ext uri="{FF2B5EF4-FFF2-40B4-BE49-F238E27FC236}">
                <a16:creationId xmlns:a16="http://schemas.microsoft.com/office/drawing/2014/main" id="{AF3D7D20-B27C-5528-E3C4-2FD862C9049E}"/>
              </a:ext>
            </a:extLst>
          </p:cNvPr>
          <p:cNvSpPr>
            <a:spLocks noChangeArrowheads="1"/>
          </p:cNvSpPr>
          <p:nvPr/>
        </p:nvSpPr>
        <p:spPr bwMode="auto">
          <a:xfrm>
            <a:off x="838200" y="1870746"/>
            <a:ext cx="9629106" cy="31165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0" rIns="0" bIns="16028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3200" b="0" i="0" u="none" strike="noStrike" cap="none" normalizeH="0" baseline="0" dirty="0">
                <a:ln>
                  <a:noFill/>
                </a:ln>
                <a:solidFill>
                  <a:srgbClr val="3C3C3C"/>
                </a:solidFill>
                <a:effectLst/>
                <a:latin typeface="Roboto" panose="02000000000000000000" pitchFamily="2" charset="0"/>
              </a:rPr>
              <a:t>Build/Define a network model using predefined layers in </a:t>
            </a:r>
            <a:r>
              <a:rPr kumimoji="0" lang="en-US" altLang="en-US" sz="3200" b="0" i="0" u="none" strike="noStrike" cap="none" normalizeH="0" baseline="0" dirty="0" err="1">
                <a:ln>
                  <a:noFill/>
                </a:ln>
                <a:solidFill>
                  <a:srgbClr val="3C3C3C"/>
                </a:solidFill>
                <a:effectLst/>
                <a:latin typeface="Roboto" panose="02000000000000000000" pitchFamily="2" charset="0"/>
              </a:rPr>
              <a:t>Keras</a:t>
            </a:r>
            <a:r>
              <a:rPr kumimoji="0" lang="en-US" altLang="en-US" sz="3200" b="0" i="0" u="none" strike="noStrike" cap="none" normalizeH="0" baseline="0" dirty="0">
                <a:ln>
                  <a:noFill/>
                </a:ln>
                <a:solidFill>
                  <a:srgbClr val="3C3C3C"/>
                </a:solidFill>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3200" b="0" i="0" u="none" strike="noStrike" cap="none" normalizeH="0" baseline="0" dirty="0">
                <a:ln>
                  <a:noFill/>
                </a:ln>
                <a:solidFill>
                  <a:srgbClr val="3C3C3C"/>
                </a:solidFill>
                <a:effectLst/>
                <a:latin typeface="Roboto" panose="02000000000000000000" pitchFamily="2" charset="0"/>
              </a:rPr>
              <a:t>Compile the model with </a:t>
            </a:r>
            <a:r>
              <a:rPr kumimoji="0" lang="en-US" altLang="en-US" sz="32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model.compile</a:t>
            </a:r>
            <a:r>
              <a:rPr kumimoji="0" lang="en-US" altLang="en-US" sz="32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endParaRPr kumimoji="0" lang="en-US" altLang="en-US" sz="3200" b="0" i="0" u="none" strike="noStrike" cap="none" normalizeH="0" baseline="0" dirty="0">
              <a:ln>
                <a:noFill/>
              </a:ln>
              <a:solidFill>
                <a:srgbClr val="3C3C3C"/>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3200" b="0" i="0" u="none" strike="noStrike" cap="none" normalizeH="0" baseline="0" dirty="0">
                <a:ln>
                  <a:noFill/>
                </a:ln>
                <a:solidFill>
                  <a:srgbClr val="3C3C3C"/>
                </a:solidFill>
                <a:effectLst/>
                <a:latin typeface="Roboto" panose="02000000000000000000" pitchFamily="2" charset="0"/>
              </a:rPr>
              <a:t>Train the model with </a:t>
            </a:r>
            <a:r>
              <a:rPr kumimoji="0" lang="en-US" altLang="en-US" sz="32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model.fit</a:t>
            </a:r>
            <a:r>
              <a:rPr kumimoji="0" lang="en-US" altLang="en-US" sz="32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endParaRPr kumimoji="0" lang="en-US" altLang="en-US" sz="3200" b="0" i="0" u="none" strike="noStrike" cap="none" normalizeH="0" baseline="0" dirty="0">
              <a:ln>
                <a:noFill/>
              </a:ln>
              <a:solidFill>
                <a:srgbClr val="333333"/>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797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581C6FA4-3123-3F91-81E4-B0547A7EEEA0}"/>
              </a:ext>
            </a:extLst>
          </p:cNvPr>
          <p:cNvSpPr/>
          <p:nvPr/>
        </p:nvSpPr>
        <p:spPr>
          <a:xfrm rot="5400000">
            <a:off x="7563426" y="-4007560"/>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3693F9C-26AF-EDB4-B083-B823EE61806B}"/>
              </a:ext>
            </a:extLst>
          </p:cNvPr>
          <p:cNvSpPr>
            <a:spLocks noGrp="1"/>
          </p:cNvSpPr>
          <p:nvPr>
            <p:ph idx="1"/>
          </p:nvPr>
        </p:nvSpPr>
        <p:spPr>
          <a:xfrm>
            <a:off x="194873" y="224852"/>
            <a:ext cx="8469442" cy="6205928"/>
          </a:xfrm>
        </p:spPr>
        <p:txBody>
          <a:bodyPr>
            <a:normAutofit fontScale="55000" lnSpcReduction="20000"/>
          </a:bodyPr>
          <a:lstStyle/>
          <a:p>
            <a:pPr marL="0" indent="0">
              <a:buNone/>
            </a:pPr>
            <a:r>
              <a:rPr lang="en-US" sz="10900" b="1" dirty="0"/>
              <a:t>Introduction</a:t>
            </a:r>
          </a:p>
          <a:p>
            <a:r>
              <a:rPr lang="en-US" sz="6000" dirty="0"/>
              <a:t>Crop diseases have a significant economic impact which can affect plant function, growth, and overall agriculture activities. Since tea is widely used beverage and a perennial crop, illness that affect its production are common.</a:t>
            </a:r>
          </a:p>
          <a:p>
            <a:r>
              <a:rPr lang="en-US" sz="6000" dirty="0"/>
              <a:t>So the tea leaf illness must be inspected and an automating detection process through the use of machine learning not only can detect the disease</a:t>
            </a:r>
          </a:p>
          <a:p>
            <a:r>
              <a:rPr lang="en-US" sz="6000" dirty="0"/>
              <a:t>also can reduce the need for manual inspections, save time and increase the effectiveness of disease detection in the tea sector.</a:t>
            </a:r>
          </a:p>
          <a:p>
            <a:pPr marL="0" indent="0">
              <a:buNone/>
            </a:pPr>
            <a:endParaRPr lang="en-US" sz="6000" dirty="0"/>
          </a:p>
        </p:txBody>
      </p:sp>
    </p:spTree>
    <p:extLst>
      <p:ext uri="{BB962C8B-B14F-4D97-AF65-F5344CB8AC3E}">
        <p14:creationId xmlns:p14="http://schemas.microsoft.com/office/powerpoint/2010/main" val="292955211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59AD-675E-EA5F-B824-39AA327C4D2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7483C46-5C63-A8DE-C7A5-FAED99445855}"/>
              </a:ext>
            </a:extLst>
          </p:cNvPr>
          <p:cNvSpPr>
            <a:spLocks noGrp="1"/>
          </p:cNvSpPr>
          <p:nvPr>
            <p:ph idx="1"/>
          </p:nvPr>
        </p:nvSpPr>
        <p:spPr>
          <a:xfrm>
            <a:off x="838200" y="2383435"/>
            <a:ext cx="7466351" cy="3793527"/>
          </a:xfrm>
        </p:spPr>
        <p:txBody>
          <a:bodyPr>
            <a:normAutofit/>
          </a:bodyPr>
          <a:lstStyle/>
          <a:p>
            <a:pPr marL="0" indent="0" algn="ctr">
              <a:buNone/>
            </a:pPr>
            <a:r>
              <a:rPr lang="en-US" sz="5400" b="1" dirty="0">
                <a:solidFill>
                  <a:srgbClr val="003300"/>
                </a:solidFill>
                <a:latin typeface="Times New Roman" panose="02020603050405020304" pitchFamily="18" charset="0"/>
                <a:cs typeface="Times New Roman" panose="02020603050405020304" pitchFamily="18" charset="0"/>
              </a:rPr>
              <a:t> RESULTS</a:t>
            </a:r>
          </a:p>
          <a:p>
            <a:pPr marL="0" indent="0" algn="ctr">
              <a:buNone/>
            </a:pPr>
            <a:r>
              <a:rPr lang="en-US" sz="5400" b="1" dirty="0">
                <a:solidFill>
                  <a:srgbClr val="003300"/>
                </a:solidFill>
                <a:latin typeface="Times New Roman" panose="02020603050405020304" pitchFamily="18" charset="0"/>
                <a:cs typeface="Times New Roman" panose="02020603050405020304" pitchFamily="18" charset="0"/>
              </a:rPr>
              <a:t>AND </a:t>
            </a:r>
            <a:r>
              <a:rPr lang="en-US" sz="5400" b="1" dirty="0">
                <a:solidFill>
                  <a:srgbClr val="003300"/>
                </a:solidFill>
              </a:rPr>
              <a:t>DISCUSSIONS</a:t>
            </a:r>
            <a:endParaRPr lang="en-US" sz="5400" b="1" dirty="0">
              <a:solidFill>
                <a:srgbClr val="003300"/>
              </a:solidFill>
              <a:latin typeface="Times New Roman" panose="02020603050405020304" pitchFamily="18" charset="0"/>
              <a:cs typeface="Times New Roman" panose="02020603050405020304" pitchFamily="18" charset="0"/>
            </a:endParaRPr>
          </a:p>
        </p:txBody>
      </p:sp>
      <p:sp>
        <p:nvSpPr>
          <p:cNvPr id="4" name="Freeform: Shape 3">
            <a:extLst>
              <a:ext uri="{FF2B5EF4-FFF2-40B4-BE49-F238E27FC236}">
                <a16:creationId xmlns:a16="http://schemas.microsoft.com/office/drawing/2014/main" id="{B6F6A7F0-12EB-582E-35A8-059F7941CB47}"/>
              </a:ext>
            </a:extLst>
          </p:cNvPr>
          <p:cNvSpPr/>
          <p:nvPr/>
        </p:nvSpPr>
        <p:spPr>
          <a:xfrm rot="6426799">
            <a:off x="7154786" y="360642"/>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9650049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9A2F4-D040-3FF4-1749-B1D7E264760C}"/>
              </a:ext>
            </a:extLst>
          </p:cNvPr>
          <p:cNvSpPr>
            <a:spLocks noGrp="1"/>
          </p:cNvSpPr>
          <p:nvPr>
            <p:ph type="title"/>
          </p:nvPr>
        </p:nvSpPr>
        <p:spPr/>
        <p:txBody>
          <a:bodyPr/>
          <a:lstStyle/>
          <a:p>
            <a:r>
              <a:rPr lang="en-US" b="1" dirty="0"/>
              <a:t>Result and Discussion</a:t>
            </a:r>
          </a:p>
        </p:txBody>
      </p:sp>
      <p:sp>
        <p:nvSpPr>
          <p:cNvPr id="3" name="Content Placeholder 2">
            <a:extLst>
              <a:ext uri="{FF2B5EF4-FFF2-40B4-BE49-F238E27FC236}">
                <a16:creationId xmlns:a16="http://schemas.microsoft.com/office/drawing/2014/main" id="{77661BE8-F677-3D49-C94F-C2BF5D2CCE38}"/>
              </a:ext>
            </a:extLst>
          </p:cNvPr>
          <p:cNvSpPr>
            <a:spLocks noGrp="1"/>
          </p:cNvSpPr>
          <p:nvPr>
            <p:ph idx="1"/>
          </p:nvPr>
        </p:nvSpPr>
        <p:spPr/>
        <p:txBody>
          <a:bodyPr/>
          <a:lstStyle/>
          <a:p>
            <a:pPr marL="0" indent="0">
              <a:buNone/>
            </a:pPr>
            <a:r>
              <a:rPr lang="en-US" dirty="0"/>
              <a:t>Training and Validation Customized CNN</a:t>
            </a:r>
          </a:p>
          <a:p>
            <a:pPr marL="0" indent="0">
              <a:buNone/>
            </a:pPr>
            <a:endParaRPr lang="en-US" dirty="0"/>
          </a:p>
        </p:txBody>
      </p:sp>
      <p:pic>
        <p:nvPicPr>
          <p:cNvPr id="5" name="Picture 4">
            <a:extLst>
              <a:ext uri="{FF2B5EF4-FFF2-40B4-BE49-F238E27FC236}">
                <a16:creationId xmlns:a16="http://schemas.microsoft.com/office/drawing/2014/main" id="{916507D4-7671-AB1A-560F-B7025E65B945}"/>
              </a:ext>
            </a:extLst>
          </p:cNvPr>
          <p:cNvPicPr>
            <a:picLocks noChangeAspect="1"/>
          </p:cNvPicPr>
          <p:nvPr/>
        </p:nvPicPr>
        <p:blipFill>
          <a:blip r:embed="rId2"/>
          <a:stretch>
            <a:fillRect/>
          </a:stretch>
        </p:blipFill>
        <p:spPr>
          <a:xfrm>
            <a:off x="1363779" y="2486912"/>
            <a:ext cx="4592401" cy="3772221"/>
          </a:xfrm>
          <a:prstGeom prst="rect">
            <a:avLst/>
          </a:prstGeom>
        </p:spPr>
      </p:pic>
      <p:pic>
        <p:nvPicPr>
          <p:cNvPr id="6" name="Picture 5">
            <a:extLst>
              <a:ext uri="{FF2B5EF4-FFF2-40B4-BE49-F238E27FC236}">
                <a16:creationId xmlns:a16="http://schemas.microsoft.com/office/drawing/2014/main" id="{9FD15246-F084-C303-4B7D-88D6B2D801E2}"/>
              </a:ext>
            </a:extLst>
          </p:cNvPr>
          <p:cNvPicPr>
            <a:picLocks noChangeAspect="1"/>
          </p:cNvPicPr>
          <p:nvPr/>
        </p:nvPicPr>
        <p:blipFill>
          <a:blip r:embed="rId3"/>
          <a:stretch>
            <a:fillRect/>
          </a:stretch>
        </p:blipFill>
        <p:spPr>
          <a:xfrm>
            <a:off x="6328793" y="2443436"/>
            <a:ext cx="4652395" cy="3733527"/>
          </a:xfrm>
          <a:prstGeom prst="rect">
            <a:avLst/>
          </a:prstGeom>
        </p:spPr>
      </p:pic>
    </p:spTree>
    <p:extLst>
      <p:ext uri="{BB962C8B-B14F-4D97-AF65-F5344CB8AC3E}">
        <p14:creationId xmlns:p14="http://schemas.microsoft.com/office/powerpoint/2010/main" val="169996480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0B33DB-74E4-8E34-5427-E4088C514C4E}"/>
              </a:ext>
            </a:extLst>
          </p:cNvPr>
          <p:cNvSpPr>
            <a:spLocks noGrp="1"/>
          </p:cNvSpPr>
          <p:nvPr>
            <p:ph idx="1"/>
          </p:nvPr>
        </p:nvSpPr>
        <p:spPr>
          <a:xfrm>
            <a:off x="838200" y="545284"/>
            <a:ext cx="10515600" cy="5631679"/>
          </a:xfrm>
        </p:spPr>
        <p:txBody>
          <a:bodyPr/>
          <a:lstStyle/>
          <a:p>
            <a:pPr marL="0" indent="0">
              <a:buNone/>
            </a:pPr>
            <a:r>
              <a:rPr lang="en-US" dirty="0"/>
              <a:t>Training and Validation  of Customized VGG16 Model</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25B7053A-AB35-2759-5B36-61A0BC46FCF5}"/>
              </a:ext>
            </a:extLst>
          </p:cNvPr>
          <p:cNvPicPr>
            <a:picLocks noChangeAspect="1"/>
          </p:cNvPicPr>
          <p:nvPr/>
        </p:nvPicPr>
        <p:blipFill>
          <a:blip r:embed="rId2"/>
          <a:stretch>
            <a:fillRect/>
          </a:stretch>
        </p:blipFill>
        <p:spPr>
          <a:xfrm>
            <a:off x="1834496" y="1534235"/>
            <a:ext cx="7225613" cy="3789529"/>
          </a:xfrm>
          <a:prstGeom prst="rect">
            <a:avLst/>
          </a:prstGeom>
        </p:spPr>
      </p:pic>
    </p:spTree>
    <p:extLst>
      <p:ext uri="{BB962C8B-B14F-4D97-AF65-F5344CB8AC3E}">
        <p14:creationId xmlns:p14="http://schemas.microsoft.com/office/powerpoint/2010/main" val="192345179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B64521-3D62-3707-DDD9-CC2E598FB9D6}"/>
              </a:ext>
            </a:extLst>
          </p:cNvPr>
          <p:cNvSpPr>
            <a:spLocks noGrp="1"/>
          </p:cNvSpPr>
          <p:nvPr>
            <p:ph idx="1"/>
          </p:nvPr>
        </p:nvSpPr>
        <p:spPr>
          <a:xfrm>
            <a:off x="838200" y="511728"/>
            <a:ext cx="10515600" cy="5665235"/>
          </a:xfrm>
        </p:spPr>
        <p:txBody>
          <a:bodyPr/>
          <a:lstStyle/>
          <a:p>
            <a:pPr marL="0" indent="0">
              <a:buNone/>
            </a:pPr>
            <a:r>
              <a:rPr lang="en-US" dirty="0"/>
              <a:t>Training and Validation  of Customized </a:t>
            </a:r>
            <a:r>
              <a:rPr lang="en-US" dirty="0" err="1"/>
              <a:t>ResNet</a:t>
            </a:r>
            <a:r>
              <a:rPr lang="en-US" dirty="0"/>
              <a:t> Model</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884C292-BF8E-0DDD-0C99-EC52A7E2722D}"/>
              </a:ext>
            </a:extLst>
          </p:cNvPr>
          <p:cNvPicPr>
            <a:picLocks noChangeAspect="1"/>
          </p:cNvPicPr>
          <p:nvPr/>
        </p:nvPicPr>
        <p:blipFill>
          <a:blip r:embed="rId2"/>
          <a:stretch>
            <a:fillRect/>
          </a:stretch>
        </p:blipFill>
        <p:spPr>
          <a:xfrm>
            <a:off x="1944005" y="1525252"/>
            <a:ext cx="7141272" cy="3538717"/>
          </a:xfrm>
          <a:prstGeom prst="rect">
            <a:avLst/>
          </a:prstGeom>
        </p:spPr>
      </p:pic>
    </p:spTree>
    <p:extLst>
      <p:ext uri="{BB962C8B-B14F-4D97-AF65-F5344CB8AC3E}">
        <p14:creationId xmlns:p14="http://schemas.microsoft.com/office/powerpoint/2010/main" val="322721616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EDE7-838A-59D6-D66E-3A05DEB10677}"/>
              </a:ext>
            </a:extLst>
          </p:cNvPr>
          <p:cNvSpPr>
            <a:spLocks noGrp="1"/>
          </p:cNvSpPr>
          <p:nvPr>
            <p:ph type="title"/>
          </p:nvPr>
        </p:nvSpPr>
        <p:spPr/>
        <p:txBody>
          <a:bodyPr>
            <a:normAutofit/>
          </a:bodyPr>
          <a:lstStyle/>
          <a:p>
            <a:r>
              <a:rPr lang="en-US" sz="4000" b="1" dirty="0"/>
              <a:t>True Label on Dataset</a:t>
            </a:r>
          </a:p>
        </p:txBody>
      </p:sp>
      <p:pic>
        <p:nvPicPr>
          <p:cNvPr id="4" name="Content Placeholder 3">
            <a:extLst>
              <a:ext uri="{FF2B5EF4-FFF2-40B4-BE49-F238E27FC236}">
                <a16:creationId xmlns:a16="http://schemas.microsoft.com/office/drawing/2014/main" id="{920B83C0-956B-78C1-E904-621598211982}"/>
              </a:ext>
            </a:extLst>
          </p:cNvPr>
          <p:cNvPicPr>
            <a:picLocks noGrp="1" noChangeAspect="1"/>
          </p:cNvPicPr>
          <p:nvPr>
            <p:ph idx="1"/>
          </p:nvPr>
        </p:nvPicPr>
        <p:blipFill>
          <a:blip r:embed="rId2"/>
          <a:stretch>
            <a:fillRect/>
          </a:stretch>
        </p:blipFill>
        <p:spPr>
          <a:xfrm>
            <a:off x="838200" y="1460458"/>
            <a:ext cx="8458635" cy="1625684"/>
          </a:xfrm>
          <a:prstGeom prst="rect">
            <a:avLst/>
          </a:prstGeom>
        </p:spPr>
      </p:pic>
      <p:pic>
        <p:nvPicPr>
          <p:cNvPr id="5" name="Picture 4">
            <a:extLst>
              <a:ext uri="{FF2B5EF4-FFF2-40B4-BE49-F238E27FC236}">
                <a16:creationId xmlns:a16="http://schemas.microsoft.com/office/drawing/2014/main" id="{296C478B-FF52-8B22-A507-44DB75E898BB}"/>
              </a:ext>
            </a:extLst>
          </p:cNvPr>
          <p:cNvPicPr>
            <a:picLocks noChangeAspect="1"/>
          </p:cNvPicPr>
          <p:nvPr/>
        </p:nvPicPr>
        <p:blipFill>
          <a:blip r:embed="rId3"/>
          <a:stretch>
            <a:fillRect/>
          </a:stretch>
        </p:blipFill>
        <p:spPr>
          <a:xfrm>
            <a:off x="838199" y="3086142"/>
            <a:ext cx="8458635" cy="1714500"/>
          </a:xfrm>
          <a:prstGeom prst="rect">
            <a:avLst/>
          </a:prstGeom>
        </p:spPr>
      </p:pic>
      <p:pic>
        <p:nvPicPr>
          <p:cNvPr id="6" name="Picture 5">
            <a:extLst>
              <a:ext uri="{FF2B5EF4-FFF2-40B4-BE49-F238E27FC236}">
                <a16:creationId xmlns:a16="http://schemas.microsoft.com/office/drawing/2014/main" id="{447530A4-BE95-8221-857E-F516A6EBCB26}"/>
              </a:ext>
            </a:extLst>
          </p:cNvPr>
          <p:cNvPicPr>
            <a:picLocks noChangeAspect="1"/>
          </p:cNvPicPr>
          <p:nvPr/>
        </p:nvPicPr>
        <p:blipFill>
          <a:blip r:embed="rId4"/>
          <a:stretch>
            <a:fillRect/>
          </a:stretch>
        </p:blipFill>
        <p:spPr>
          <a:xfrm>
            <a:off x="914312" y="4800642"/>
            <a:ext cx="8598803" cy="2012950"/>
          </a:xfrm>
          <a:prstGeom prst="rect">
            <a:avLst/>
          </a:prstGeom>
        </p:spPr>
      </p:pic>
      <p:sp>
        <p:nvSpPr>
          <p:cNvPr id="3" name="Freeform: Shape 2">
            <a:extLst>
              <a:ext uri="{FF2B5EF4-FFF2-40B4-BE49-F238E27FC236}">
                <a16:creationId xmlns:a16="http://schemas.microsoft.com/office/drawing/2014/main" id="{B2E7A03B-D00F-C0FC-D4CB-F5BE422CF467}"/>
              </a:ext>
            </a:extLst>
          </p:cNvPr>
          <p:cNvSpPr/>
          <p:nvPr/>
        </p:nvSpPr>
        <p:spPr>
          <a:xfrm rot="991945">
            <a:off x="8199074" y="-4523712"/>
            <a:ext cx="9872426" cy="8086876"/>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87166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B3F0-5C55-A41F-94CA-27210376E935}"/>
              </a:ext>
            </a:extLst>
          </p:cNvPr>
          <p:cNvSpPr>
            <a:spLocks noGrp="1"/>
          </p:cNvSpPr>
          <p:nvPr>
            <p:ph type="title"/>
          </p:nvPr>
        </p:nvSpPr>
        <p:spPr/>
        <p:txBody>
          <a:bodyPr>
            <a:normAutofit/>
          </a:bodyPr>
          <a:lstStyle/>
          <a:p>
            <a:pPr algn="ctr"/>
            <a:r>
              <a:rPr lang="en-US" sz="4000" b="1" dirty="0"/>
              <a:t>Model Comparison Result</a:t>
            </a:r>
          </a:p>
        </p:txBody>
      </p:sp>
      <p:pic>
        <p:nvPicPr>
          <p:cNvPr id="4" name="Content Placeholder 3">
            <a:extLst>
              <a:ext uri="{FF2B5EF4-FFF2-40B4-BE49-F238E27FC236}">
                <a16:creationId xmlns:a16="http://schemas.microsoft.com/office/drawing/2014/main" id="{30507F3F-008A-A198-B0D7-48BBFCE7B300}"/>
              </a:ext>
            </a:extLst>
          </p:cNvPr>
          <p:cNvPicPr>
            <a:picLocks noGrp="1" noChangeAspect="1"/>
          </p:cNvPicPr>
          <p:nvPr>
            <p:ph idx="1"/>
          </p:nvPr>
        </p:nvPicPr>
        <p:blipFill>
          <a:blip r:embed="rId2"/>
          <a:stretch>
            <a:fillRect/>
          </a:stretch>
        </p:blipFill>
        <p:spPr>
          <a:xfrm>
            <a:off x="1694696" y="1582344"/>
            <a:ext cx="7843587" cy="3892108"/>
          </a:xfrm>
          <a:prstGeom prst="rect">
            <a:avLst/>
          </a:prstGeom>
        </p:spPr>
      </p:pic>
    </p:spTree>
    <p:extLst>
      <p:ext uri="{BB962C8B-B14F-4D97-AF65-F5344CB8AC3E}">
        <p14:creationId xmlns:p14="http://schemas.microsoft.com/office/powerpoint/2010/main" val="368083834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B3F0-5C55-A41F-94CA-27210376E935}"/>
              </a:ext>
            </a:extLst>
          </p:cNvPr>
          <p:cNvSpPr>
            <a:spLocks noGrp="1"/>
          </p:cNvSpPr>
          <p:nvPr>
            <p:ph type="title"/>
          </p:nvPr>
        </p:nvSpPr>
        <p:spPr/>
        <p:txBody>
          <a:bodyPr>
            <a:normAutofit/>
          </a:bodyPr>
          <a:lstStyle/>
          <a:p>
            <a:pPr algn="ctr"/>
            <a:r>
              <a:rPr lang="en-US" sz="6000" b="1" dirty="0"/>
              <a:t>Overall Conclusion</a:t>
            </a:r>
          </a:p>
        </p:txBody>
      </p:sp>
      <p:sp>
        <p:nvSpPr>
          <p:cNvPr id="3" name="Freeform: Shape 2">
            <a:extLst>
              <a:ext uri="{FF2B5EF4-FFF2-40B4-BE49-F238E27FC236}">
                <a16:creationId xmlns:a16="http://schemas.microsoft.com/office/drawing/2014/main" id="{8DBF4E93-0297-25BC-5B66-60FE7055ADAD}"/>
              </a:ext>
            </a:extLst>
          </p:cNvPr>
          <p:cNvSpPr/>
          <p:nvPr/>
        </p:nvSpPr>
        <p:spPr>
          <a:xfrm rot="16828308">
            <a:off x="7434577" y="-786122"/>
            <a:ext cx="9872426" cy="8086876"/>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1C61F18E-CEA0-139D-E3E8-A867BD97D67C}"/>
              </a:ext>
            </a:extLst>
          </p:cNvPr>
          <p:cNvSpPr>
            <a:spLocks noGrp="1"/>
          </p:cNvSpPr>
          <p:nvPr>
            <p:ph idx="1"/>
          </p:nvPr>
        </p:nvSpPr>
        <p:spPr>
          <a:xfrm>
            <a:off x="838200" y="1825625"/>
            <a:ext cx="9280161" cy="2626454"/>
          </a:xfrm>
        </p:spPr>
        <p:txBody>
          <a:bodyPr/>
          <a:lstStyle/>
          <a:p>
            <a:pPr marL="0" indent="0">
              <a:buNone/>
            </a:pPr>
            <a:r>
              <a:rPr lang="en-US" dirty="0" err="1"/>
              <a:t>ResNet</a:t>
            </a:r>
            <a:r>
              <a:rPr lang="en-US" dirty="0"/>
              <a:t> emerges as the most promising model, boasting the lowest validation loss (0.07 %) and the highest accuracy (97.70%). VGG16, with its higher validation loss, faces challenges in generalization, while the Sequential model, while decent, falls short compared to </a:t>
            </a:r>
            <a:r>
              <a:rPr lang="en-US" dirty="0" err="1"/>
              <a:t>ResNet</a:t>
            </a:r>
            <a:endParaRPr lang="en-US" dirty="0"/>
          </a:p>
        </p:txBody>
      </p:sp>
    </p:spTree>
    <p:extLst>
      <p:ext uri="{BB962C8B-B14F-4D97-AF65-F5344CB8AC3E}">
        <p14:creationId xmlns:p14="http://schemas.microsoft.com/office/powerpoint/2010/main" val="91228281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7AAA17-4E61-29EB-CB9C-4CAB5D55F5D4}"/>
              </a:ext>
            </a:extLst>
          </p:cNvPr>
          <p:cNvSpPr>
            <a:spLocks noGrp="1"/>
          </p:cNvSpPr>
          <p:nvPr>
            <p:ph idx="1"/>
          </p:nvPr>
        </p:nvSpPr>
        <p:spPr>
          <a:xfrm>
            <a:off x="838200" y="419725"/>
            <a:ext cx="10515600" cy="5757238"/>
          </a:xfrm>
        </p:spPr>
        <p:txBody>
          <a:bodyPr>
            <a:normAutofit/>
          </a:bodyPr>
          <a:lstStyle/>
          <a:p>
            <a:pPr marL="0" indent="0" algn="ctr">
              <a:buNone/>
            </a:pPr>
            <a:r>
              <a:rPr lang="en-US" sz="6000" b="1" u="sng" dirty="0"/>
              <a:t>Future Scope</a:t>
            </a:r>
          </a:p>
          <a:p>
            <a:r>
              <a:rPr lang="en-US" sz="4000" dirty="0"/>
              <a:t>To identify other tea leaf illnesses, the suggested model might be improved even further.</a:t>
            </a:r>
          </a:p>
          <a:p>
            <a:r>
              <a:rPr lang="en-US" sz="4000" dirty="0"/>
              <a:t> The approach may be implemented in real-world applications and coupled with Internet of Things devices. </a:t>
            </a:r>
          </a:p>
          <a:p>
            <a:r>
              <a:rPr lang="en-US" sz="4000" dirty="0"/>
              <a:t>Moreover, the model may be expanded to include additional crop diseases</a:t>
            </a:r>
            <a:r>
              <a:rPr lang="en-US" sz="4400" dirty="0"/>
              <a:t>.</a:t>
            </a:r>
            <a:endParaRPr lang="en-US" sz="6000" b="1" dirty="0"/>
          </a:p>
        </p:txBody>
      </p:sp>
      <p:sp>
        <p:nvSpPr>
          <p:cNvPr id="4" name="Freeform: Shape 3">
            <a:extLst>
              <a:ext uri="{FF2B5EF4-FFF2-40B4-BE49-F238E27FC236}">
                <a16:creationId xmlns:a16="http://schemas.microsoft.com/office/drawing/2014/main" id="{6BD7F711-C335-E38D-13F5-515B5BD293D5}"/>
              </a:ext>
            </a:extLst>
          </p:cNvPr>
          <p:cNvSpPr/>
          <p:nvPr/>
        </p:nvSpPr>
        <p:spPr>
          <a:xfrm rot="16828308">
            <a:off x="8708741" y="-456338"/>
            <a:ext cx="9872426" cy="8086876"/>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99052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077CE0-B861-57E2-5F23-ED0B246A6099}"/>
              </a:ext>
            </a:extLst>
          </p:cNvPr>
          <p:cNvPicPr>
            <a:picLocks noChangeAspect="1"/>
          </p:cNvPicPr>
          <p:nvPr/>
        </p:nvPicPr>
        <p:blipFill>
          <a:blip r:embed="rId2"/>
          <a:stretch>
            <a:fillRect/>
          </a:stretch>
        </p:blipFill>
        <p:spPr>
          <a:xfrm>
            <a:off x="0" y="-276266"/>
            <a:ext cx="12192000" cy="7134265"/>
          </a:xfrm>
          <a:prstGeom prst="rect">
            <a:avLst/>
          </a:prstGeom>
        </p:spPr>
      </p:pic>
      <p:sp>
        <p:nvSpPr>
          <p:cNvPr id="2" name="Title 1">
            <a:extLst>
              <a:ext uri="{FF2B5EF4-FFF2-40B4-BE49-F238E27FC236}">
                <a16:creationId xmlns:a16="http://schemas.microsoft.com/office/drawing/2014/main" id="{5C4F1BDE-B9E2-33CC-B91B-E93F4375D1A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7A110439-B69E-B709-C014-C4B93A03BF26}"/>
              </a:ext>
            </a:extLst>
          </p:cNvPr>
          <p:cNvSpPr>
            <a:spLocks noGrp="1"/>
          </p:cNvSpPr>
          <p:nvPr>
            <p:ph type="subTitle" idx="1"/>
          </p:nvPr>
        </p:nvSpPr>
        <p:spPr/>
        <p:txBody>
          <a:bodyPr/>
          <a:lstStyle/>
          <a:p>
            <a:endParaRPr lang="en-US"/>
          </a:p>
        </p:txBody>
      </p:sp>
      <p:sp>
        <p:nvSpPr>
          <p:cNvPr id="7" name="Freeform: Shape 6">
            <a:extLst>
              <a:ext uri="{FF2B5EF4-FFF2-40B4-BE49-F238E27FC236}">
                <a16:creationId xmlns:a16="http://schemas.microsoft.com/office/drawing/2014/main" id="{5DA6EAAB-8DAF-2265-A370-A6416A9EFF79}"/>
              </a:ext>
            </a:extLst>
          </p:cNvPr>
          <p:cNvSpPr/>
          <p:nvPr/>
        </p:nvSpPr>
        <p:spPr>
          <a:xfrm>
            <a:off x="0" y="-276265"/>
            <a:ext cx="12192000" cy="7134265"/>
          </a:xfrm>
          <a:custGeom>
            <a:avLst/>
            <a:gdLst>
              <a:gd name="connsiteX0" fmla="*/ 12192000 w 12192000"/>
              <a:gd name="connsiteY0" fmla="*/ 4449842 h 6858000"/>
              <a:gd name="connsiteX1" fmla="*/ 12192000 w 12192000"/>
              <a:gd name="connsiteY1" fmla="*/ 6858000 h 6858000"/>
              <a:gd name="connsiteX2" fmla="*/ 10947540 w 12192000"/>
              <a:gd name="connsiteY2" fmla="*/ 6858000 h 6858000"/>
              <a:gd name="connsiteX3" fmla="*/ 0 w 12192000"/>
              <a:gd name="connsiteY3" fmla="*/ 0 h 6858000"/>
              <a:gd name="connsiteX4" fmla="*/ 6392693 w 12192000"/>
              <a:gd name="connsiteY4" fmla="*/ 0 h 6858000"/>
              <a:gd name="connsiteX5" fmla="*/ 4784011 w 12192000"/>
              <a:gd name="connsiteY5" fmla="*/ 3112964 h 6858000"/>
              <a:gd name="connsiteX6" fmla="*/ 7885299 w 12192000"/>
              <a:gd name="connsiteY6" fmla="*/ 4715612 h 6858000"/>
              <a:gd name="connsiteX7" fmla="*/ 10322178 w 12192000"/>
              <a:gd name="connsiteY7" fmla="*/ 0 h 6858000"/>
              <a:gd name="connsiteX8" fmla="*/ 12192000 w 12192000"/>
              <a:gd name="connsiteY8" fmla="*/ 0 h 6858000"/>
              <a:gd name="connsiteX9" fmla="*/ 12192000 w 12192000"/>
              <a:gd name="connsiteY9" fmla="*/ 2581517 h 6858000"/>
              <a:gd name="connsiteX10" fmla="*/ 9852713 w 12192000"/>
              <a:gd name="connsiteY10" fmla="*/ 1372646 h 6858000"/>
              <a:gd name="connsiteX11" fmla="*/ 7018055 w 12192000"/>
              <a:gd name="connsiteY11" fmla="*/ 6858000 h 6858000"/>
              <a:gd name="connsiteX12" fmla="*/ 0 w 12192000"/>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12192000" y="4449842"/>
                </a:moveTo>
                <a:lnTo>
                  <a:pt x="12192000" y="6858000"/>
                </a:lnTo>
                <a:lnTo>
                  <a:pt x="10947540" y="6858000"/>
                </a:lnTo>
                <a:close/>
                <a:moveTo>
                  <a:pt x="0" y="0"/>
                </a:moveTo>
                <a:lnTo>
                  <a:pt x="6392693" y="0"/>
                </a:lnTo>
                <a:lnTo>
                  <a:pt x="4784011" y="3112964"/>
                </a:lnTo>
                <a:lnTo>
                  <a:pt x="7885299" y="4715612"/>
                </a:lnTo>
                <a:lnTo>
                  <a:pt x="10322178" y="0"/>
                </a:lnTo>
                <a:lnTo>
                  <a:pt x="12192000" y="0"/>
                </a:lnTo>
                <a:lnTo>
                  <a:pt x="12192000" y="2581517"/>
                </a:lnTo>
                <a:lnTo>
                  <a:pt x="9852713" y="1372646"/>
                </a:lnTo>
                <a:lnTo>
                  <a:pt x="7018055" y="6858000"/>
                </a:lnTo>
                <a:lnTo>
                  <a:pt x="0" y="6858000"/>
                </a:lnTo>
                <a:close/>
              </a:path>
            </a:pathLst>
          </a:custGeom>
          <a:solidFill>
            <a:srgbClr val="0033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18D90753-772E-A7F9-D573-2471AD0D1992}"/>
              </a:ext>
            </a:extLst>
          </p:cNvPr>
          <p:cNvSpPr txBox="1"/>
          <p:nvPr/>
        </p:nvSpPr>
        <p:spPr>
          <a:xfrm>
            <a:off x="261474" y="2440143"/>
            <a:ext cx="4980087" cy="2800767"/>
          </a:xfrm>
          <a:prstGeom prst="rect">
            <a:avLst/>
          </a:prstGeom>
          <a:noFill/>
        </p:spPr>
        <p:txBody>
          <a:bodyPr wrap="square" rtlCol="0">
            <a:spAutoFit/>
          </a:bodyPr>
          <a:lstStyle/>
          <a:p>
            <a:pPr marL="0" marR="0" algn="ctr">
              <a:spcBef>
                <a:spcPts val="0"/>
              </a:spcBef>
              <a:spcAft>
                <a:spcPts val="800"/>
              </a:spcAft>
            </a:pPr>
            <a:r>
              <a:rPr lang="en-US" sz="8800" b="1" dirty="0">
                <a:solidFill>
                  <a:srgbClr val="FFC000"/>
                </a:solidFill>
                <a:ea typeface="Times New Roman" panose="02020603050405020304" pitchFamily="18" charset="0"/>
              </a:rPr>
              <a:t>THANK YOU</a:t>
            </a:r>
            <a:endParaRPr lang="en-US" sz="8800" b="1" dirty="0">
              <a:solidFill>
                <a:srgbClr val="FFC000"/>
              </a:solidFill>
            </a:endParaRPr>
          </a:p>
        </p:txBody>
      </p:sp>
      <p:pic>
        <p:nvPicPr>
          <p:cNvPr id="2052" name="Picture 4" descr="Tezpur University Logo">
            <a:extLst>
              <a:ext uri="{FF2B5EF4-FFF2-40B4-BE49-F238E27FC236}">
                <a16:creationId xmlns:a16="http://schemas.microsoft.com/office/drawing/2014/main" id="{1A7D26B2-AB75-EBAD-7CF3-858F77177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552" y="-128609"/>
            <a:ext cx="2130448" cy="213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2448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25 0 E" pathEditMode="relative" ptsTypes="">
                                      <p:cBhvr>
                                        <p:cTn id="6" dur="75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6ADB5-9D9E-F055-18E8-828DF80E0724}"/>
              </a:ext>
            </a:extLst>
          </p:cNvPr>
          <p:cNvSpPr>
            <a:spLocks noGrp="1"/>
          </p:cNvSpPr>
          <p:nvPr>
            <p:ph idx="1"/>
          </p:nvPr>
        </p:nvSpPr>
        <p:spPr>
          <a:xfrm>
            <a:off x="677334" y="379563"/>
            <a:ext cx="10588764" cy="5661800"/>
          </a:xfrm>
        </p:spPr>
        <p:txBody>
          <a:bodyPr>
            <a:normAutofit/>
          </a:bodyPr>
          <a:lstStyle/>
          <a:p>
            <a:pPr marL="0" indent="0" algn="just">
              <a:buNone/>
            </a:pPr>
            <a:r>
              <a:rPr lang="en-US" dirty="0"/>
              <a:t>Tea Leaf Diseases</a:t>
            </a:r>
          </a:p>
          <a:p>
            <a:pPr marL="0" indent="0" algn="just">
              <a:buNone/>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Most Common tea leaf diseases in Northeast India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dirty="0"/>
          </a:p>
        </p:txBody>
      </p:sp>
      <p:pic>
        <p:nvPicPr>
          <p:cNvPr id="6" name="Picture 5">
            <a:extLst>
              <a:ext uri="{FF2B5EF4-FFF2-40B4-BE49-F238E27FC236}">
                <a16:creationId xmlns:a16="http://schemas.microsoft.com/office/drawing/2014/main" id="{14613D7D-CD3E-7D7E-C795-5B0463C76ECE}"/>
              </a:ext>
            </a:extLst>
          </p:cNvPr>
          <p:cNvPicPr>
            <a:picLocks noChangeAspect="1"/>
          </p:cNvPicPr>
          <p:nvPr/>
        </p:nvPicPr>
        <p:blipFill>
          <a:blip r:embed="rId2"/>
          <a:stretch>
            <a:fillRect/>
          </a:stretch>
        </p:blipFill>
        <p:spPr>
          <a:xfrm>
            <a:off x="857316" y="1181819"/>
            <a:ext cx="5707386" cy="5374256"/>
          </a:xfrm>
          <a:prstGeom prst="rect">
            <a:avLst/>
          </a:prstGeom>
        </p:spPr>
      </p:pic>
      <p:pic>
        <p:nvPicPr>
          <p:cNvPr id="8" name="Picture 7">
            <a:extLst>
              <a:ext uri="{FF2B5EF4-FFF2-40B4-BE49-F238E27FC236}">
                <a16:creationId xmlns:a16="http://schemas.microsoft.com/office/drawing/2014/main" id="{39090EAA-23B3-8ECC-9854-44DCA2F58058}"/>
              </a:ext>
            </a:extLst>
          </p:cNvPr>
          <p:cNvPicPr>
            <a:picLocks noChangeAspect="1"/>
          </p:cNvPicPr>
          <p:nvPr/>
        </p:nvPicPr>
        <p:blipFill>
          <a:blip r:embed="rId3"/>
          <a:stretch>
            <a:fillRect/>
          </a:stretch>
        </p:blipFill>
        <p:spPr>
          <a:xfrm>
            <a:off x="6625633" y="138023"/>
            <a:ext cx="5028654" cy="6340414"/>
          </a:xfrm>
          <a:prstGeom prst="rect">
            <a:avLst/>
          </a:prstGeom>
        </p:spPr>
      </p:pic>
    </p:spTree>
    <p:extLst>
      <p:ext uri="{BB962C8B-B14F-4D97-AF65-F5344CB8AC3E}">
        <p14:creationId xmlns:p14="http://schemas.microsoft.com/office/powerpoint/2010/main" val="56293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581C6FA4-3123-3F91-81E4-B0547A7EEEA0}"/>
              </a:ext>
            </a:extLst>
          </p:cNvPr>
          <p:cNvSpPr/>
          <p:nvPr/>
        </p:nvSpPr>
        <p:spPr>
          <a:xfrm rot="5400000">
            <a:off x="7533445" y="-278115"/>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3693F9C-26AF-EDB4-B083-B823EE61806B}"/>
              </a:ext>
            </a:extLst>
          </p:cNvPr>
          <p:cNvSpPr>
            <a:spLocks noGrp="1"/>
          </p:cNvSpPr>
          <p:nvPr>
            <p:ph idx="1"/>
          </p:nvPr>
        </p:nvSpPr>
        <p:spPr>
          <a:xfrm>
            <a:off x="179882" y="584616"/>
            <a:ext cx="7742739" cy="5592347"/>
          </a:xfrm>
        </p:spPr>
        <p:txBody>
          <a:bodyPr>
            <a:normAutofit fontScale="85000" lnSpcReduction="20000"/>
          </a:bodyPr>
          <a:lstStyle/>
          <a:p>
            <a:pPr marL="0" indent="0">
              <a:buNone/>
            </a:pPr>
            <a:r>
              <a:rPr lang="en-US" sz="6000" b="1" u="sng" dirty="0">
                <a:solidFill>
                  <a:srgbClr val="003300"/>
                </a:solidFill>
              </a:rPr>
              <a:t>Aim of the work</a:t>
            </a:r>
          </a:p>
          <a:p>
            <a:r>
              <a:rPr lang="en-US" sz="5200" dirty="0"/>
              <a:t>To develop an accurate and  efficient system for automated identification of tea leaf diseases using machine learning techniques.</a:t>
            </a:r>
          </a:p>
          <a:p>
            <a:r>
              <a:rPr lang="en-US" sz="5200" dirty="0"/>
              <a:t>Investigate the transfer learning by pre-defined models such as </a:t>
            </a:r>
            <a:r>
              <a:rPr lang="en-US" sz="5200" dirty="0" err="1"/>
              <a:t>ResNet</a:t>
            </a:r>
            <a:r>
              <a:rPr lang="en-US" sz="5200" dirty="0"/>
              <a:t>, Sequential and VGG16 to increase disease detection capabilities and efficiency.</a:t>
            </a:r>
          </a:p>
          <a:p>
            <a:pPr marL="0" indent="0">
              <a:buNone/>
            </a:pPr>
            <a:endParaRPr lang="en-US" sz="5200" b="1" u="sng" dirty="0">
              <a:solidFill>
                <a:srgbClr val="003300"/>
              </a:solidFill>
            </a:endParaRPr>
          </a:p>
          <a:p>
            <a:pPr marL="0" indent="0">
              <a:buNone/>
            </a:pPr>
            <a:endParaRPr lang="en-US" dirty="0"/>
          </a:p>
        </p:txBody>
      </p:sp>
    </p:spTree>
    <p:extLst>
      <p:ext uri="{BB962C8B-B14F-4D97-AF65-F5344CB8AC3E}">
        <p14:creationId xmlns:p14="http://schemas.microsoft.com/office/powerpoint/2010/main" val="14739871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E19A6-3278-E109-4328-5B7783BD7957}"/>
              </a:ext>
            </a:extLst>
          </p:cNvPr>
          <p:cNvSpPr>
            <a:spLocks noGrp="1"/>
          </p:cNvSpPr>
          <p:nvPr>
            <p:ph idx="1"/>
          </p:nvPr>
        </p:nvSpPr>
        <p:spPr>
          <a:xfrm>
            <a:off x="838200" y="577970"/>
            <a:ext cx="10515600" cy="5598993"/>
          </a:xfrm>
        </p:spPr>
        <p:txBody>
          <a:bodyPr/>
          <a:lstStyle/>
          <a:p>
            <a:pPr marL="0" indent="0">
              <a:buNone/>
            </a:pPr>
            <a:r>
              <a:rPr lang="en-US" dirty="0"/>
              <a:t>   </a:t>
            </a:r>
            <a:r>
              <a:rPr lang="en-US" sz="4000" b="1" dirty="0"/>
              <a:t>Machine Learning</a:t>
            </a:r>
          </a:p>
          <a:p>
            <a:r>
              <a:rPr lang="en-US" dirty="0"/>
              <a:t>Branch of artificial intelligence that enables computers to learn from data and make predictions or decision without being explicitly programmed.</a:t>
            </a:r>
          </a:p>
          <a:p>
            <a:r>
              <a:rPr lang="en-US" dirty="0"/>
              <a:t>Involves algorithm and statistical models to allow system to automatically learn and improve from experience</a:t>
            </a:r>
          </a:p>
          <a:p>
            <a:pPr marL="0" indent="0">
              <a:buNone/>
            </a:pPr>
            <a:r>
              <a:rPr lang="en-US" sz="4000" b="1" dirty="0"/>
              <a:t>Convolutional Neural Network</a:t>
            </a:r>
          </a:p>
          <a:p>
            <a:pPr marL="0" indent="0">
              <a:buNone/>
            </a:pPr>
            <a:r>
              <a:rPr lang="en-US" dirty="0"/>
              <a:t>Type of deep learning algorithm specifically designed for image analysis and pattern recognition.</a:t>
            </a:r>
          </a:p>
          <a:p>
            <a:pPr marL="0" indent="0">
              <a:buNone/>
            </a:pPr>
            <a:r>
              <a:rPr lang="en-US" dirty="0"/>
              <a:t>Automatically learn and extract meaningful features from images.</a:t>
            </a:r>
          </a:p>
        </p:txBody>
      </p:sp>
      <p:sp>
        <p:nvSpPr>
          <p:cNvPr id="2" name="Freeform: Shape 1">
            <a:extLst>
              <a:ext uri="{FF2B5EF4-FFF2-40B4-BE49-F238E27FC236}">
                <a16:creationId xmlns:a16="http://schemas.microsoft.com/office/drawing/2014/main" id="{8F0F74E6-0136-413B-270B-845568B03097}"/>
              </a:ext>
            </a:extLst>
          </p:cNvPr>
          <p:cNvSpPr/>
          <p:nvPr/>
        </p:nvSpPr>
        <p:spPr>
          <a:xfrm rot="5400000">
            <a:off x="10065329" y="-1150854"/>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5762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617577-9DEF-BF1A-897E-FF69A69AA386}"/>
              </a:ext>
            </a:extLst>
          </p:cNvPr>
          <p:cNvSpPr>
            <a:spLocks noGrp="1"/>
          </p:cNvSpPr>
          <p:nvPr>
            <p:ph idx="1"/>
          </p:nvPr>
        </p:nvSpPr>
        <p:spPr>
          <a:xfrm>
            <a:off x="838200" y="207034"/>
            <a:ext cx="10515600" cy="5969929"/>
          </a:xfrm>
        </p:spPr>
        <p:txBody>
          <a:bodyPr/>
          <a:lstStyle/>
          <a:p>
            <a:pPr marL="0" indent="0">
              <a:buNone/>
            </a:pPr>
            <a:r>
              <a:rPr lang="en-US" dirty="0"/>
              <a:t>Literature Review</a:t>
            </a:r>
          </a:p>
          <a:p>
            <a:pPr marL="0" indent="0">
              <a:buNone/>
            </a:pPr>
            <a:endParaRPr lang="en-US" dirty="0"/>
          </a:p>
        </p:txBody>
      </p:sp>
      <p:graphicFrame>
        <p:nvGraphicFramePr>
          <p:cNvPr id="6" name="Table 5">
            <a:extLst>
              <a:ext uri="{FF2B5EF4-FFF2-40B4-BE49-F238E27FC236}">
                <a16:creationId xmlns:a16="http://schemas.microsoft.com/office/drawing/2014/main" id="{81F09012-F099-4EE5-6B92-44A757D53CDE}"/>
              </a:ext>
            </a:extLst>
          </p:cNvPr>
          <p:cNvGraphicFramePr>
            <a:graphicFrameLocks noGrp="1"/>
          </p:cNvGraphicFramePr>
          <p:nvPr/>
        </p:nvGraphicFramePr>
        <p:xfrm>
          <a:off x="462225" y="719666"/>
          <a:ext cx="11023042" cy="5592479"/>
        </p:xfrm>
        <a:graphic>
          <a:graphicData uri="http://schemas.openxmlformats.org/drawingml/2006/table">
            <a:tbl>
              <a:tblPr firstRow="1" bandRow="1">
                <a:tableStyleId>{5940675A-B579-460E-94D1-54222C63F5DA}</a:tableStyleId>
              </a:tblPr>
              <a:tblGrid>
                <a:gridCol w="391885">
                  <a:extLst>
                    <a:ext uri="{9D8B030D-6E8A-4147-A177-3AD203B41FA5}">
                      <a16:colId xmlns:a16="http://schemas.microsoft.com/office/drawing/2014/main" val="2599635841"/>
                    </a:ext>
                  </a:extLst>
                </a:gridCol>
                <a:gridCol w="633046">
                  <a:extLst>
                    <a:ext uri="{9D8B030D-6E8A-4147-A177-3AD203B41FA5}">
                      <a16:colId xmlns:a16="http://schemas.microsoft.com/office/drawing/2014/main" val="20001"/>
                    </a:ext>
                  </a:extLst>
                </a:gridCol>
                <a:gridCol w="1547446">
                  <a:extLst>
                    <a:ext uri="{9D8B030D-6E8A-4147-A177-3AD203B41FA5}">
                      <a16:colId xmlns:a16="http://schemas.microsoft.com/office/drawing/2014/main" val="890457115"/>
                    </a:ext>
                  </a:extLst>
                </a:gridCol>
                <a:gridCol w="2190541">
                  <a:extLst>
                    <a:ext uri="{9D8B030D-6E8A-4147-A177-3AD203B41FA5}">
                      <a16:colId xmlns:a16="http://schemas.microsoft.com/office/drawing/2014/main" val="372985924"/>
                    </a:ext>
                  </a:extLst>
                </a:gridCol>
                <a:gridCol w="3931454">
                  <a:extLst>
                    <a:ext uri="{9D8B030D-6E8A-4147-A177-3AD203B41FA5}">
                      <a16:colId xmlns:a16="http://schemas.microsoft.com/office/drawing/2014/main" val="472308207"/>
                    </a:ext>
                  </a:extLst>
                </a:gridCol>
                <a:gridCol w="2328670">
                  <a:extLst>
                    <a:ext uri="{9D8B030D-6E8A-4147-A177-3AD203B41FA5}">
                      <a16:colId xmlns:a16="http://schemas.microsoft.com/office/drawing/2014/main" val="3452682677"/>
                    </a:ext>
                  </a:extLst>
                </a:gridCol>
              </a:tblGrid>
              <a:tr h="555379">
                <a:tc>
                  <a:txBody>
                    <a:bodyPr/>
                    <a:lstStyle/>
                    <a:p>
                      <a:pPr algn="l"/>
                      <a:endParaRPr lang="en-US" sz="1200" dirty="0">
                        <a:solidFill>
                          <a:schemeClr val="tx1"/>
                        </a:solidFill>
                        <a:latin typeface="Times New Roman" pitchFamily="18" charset="0"/>
                        <a:cs typeface="Times New Roman" pitchFamily="18" charset="0"/>
                      </a:endParaRPr>
                    </a:p>
                  </a:txBody>
                  <a:tcPr/>
                </a:tc>
                <a:tc>
                  <a:txBody>
                    <a:bodyPr/>
                    <a:lstStyle/>
                    <a:p>
                      <a:pPr algn="l"/>
                      <a:r>
                        <a:rPr lang="en-US" sz="1200" dirty="0">
                          <a:solidFill>
                            <a:schemeClr val="tx1"/>
                          </a:solidFill>
                          <a:latin typeface="Times New Roman" pitchFamily="18" charset="0"/>
                          <a:cs typeface="Times New Roman" pitchFamily="18" charset="0"/>
                        </a:rPr>
                        <a:t>Year</a:t>
                      </a:r>
                    </a:p>
                  </a:txBody>
                  <a:tcPr/>
                </a:tc>
                <a:tc>
                  <a:txBody>
                    <a:bodyPr/>
                    <a:lstStyle/>
                    <a:p>
                      <a:pPr algn="l"/>
                      <a:r>
                        <a:rPr lang="en-US" sz="1200" dirty="0">
                          <a:solidFill>
                            <a:schemeClr val="tx1"/>
                          </a:solidFill>
                          <a:latin typeface="Times New Roman" pitchFamily="18" charset="0"/>
                          <a:cs typeface="Times New Roman" pitchFamily="18" charset="0"/>
                        </a:rPr>
                        <a:t>Author’s Name</a:t>
                      </a:r>
                    </a:p>
                  </a:txBody>
                  <a:tcPr/>
                </a:tc>
                <a:tc>
                  <a:txBody>
                    <a:bodyPr/>
                    <a:lstStyle/>
                    <a:p>
                      <a:pPr algn="l"/>
                      <a:r>
                        <a:rPr lang="en-US" sz="1200" dirty="0">
                          <a:solidFill>
                            <a:schemeClr val="tx1"/>
                          </a:solidFill>
                          <a:latin typeface="Times New Roman" pitchFamily="18" charset="0"/>
                          <a:cs typeface="Times New Roman" pitchFamily="18" charset="0"/>
                        </a:rPr>
                        <a:t>Diseases</a:t>
                      </a:r>
                    </a:p>
                  </a:txBody>
                  <a:tcPr/>
                </a:tc>
                <a:tc>
                  <a:txBody>
                    <a:bodyPr/>
                    <a:lstStyle/>
                    <a:p>
                      <a:pPr algn="l"/>
                      <a:r>
                        <a:rPr lang="en-US" sz="1200" dirty="0">
                          <a:solidFill>
                            <a:schemeClr val="tx1"/>
                          </a:solidFill>
                          <a:latin typeface="Times New Roman" pitchFamily="18" charset="0"/>
                          <a:cs typeface="Times New Roman" pitchFamily="18" charset="0"/>
                        </a:rPr>
                        <a:t>Algorithm Used</a:t>
                      </a:r>
                    </a:p>
                  </a:txBody>
                  <a:tcPr/>
                </a:tc>
                <a:tc>
                  <a:txBody>
                    <a:bodyPr/>
                    <a:lstStyle/>
                    <a:p>
                      <a:pPr algn="l"/>
                      <a:r>
                        <a:rPr lang="en-US" sz="1200" dirty="0" err="1">
                          <a:solidFill>
                            <a:schemeClr val="tx1"/>
                          </a:solidFill>
                          <a:latin typeface="Times New Roman" pitchFamily="18" charset="0"/>
                          <a:cs typeface="Times New Roman" pitchFamily="18" charset="0"/>
                        </a:rPr>
                        <a:t>Performace</a:t>
                      </a:r>
                      <a:endParaRPr lang="en-US" sz="12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790945077"/>
                  </a:ext>
                </a:extLst>
              </a:tr>
              <a:tr h="1036076">
                <a:tc>
                  <a:txBody>
                    <a:bodyPr/>
                    <a:lstStyle/>
                    <a:p>
                      <a:pPr algn="l"/>
                      <a:r>
                        <a:rPr lang="en-US" sz="1200" dirty="0">
                          <a:solidFill>
                            <a:schemeClr val="tx1"/>
                          </a:solidFill>
                          <a:latin typeface="Times New Roman" pitchFamily="18" charset="0"/>
                          <a:cs typeface="Times New Roman" pitchFamily="18" charset="0"/>
                        </a:rPr>
                        <a:t>1</a:t>
                      </a:r>
                    </a:p>
                  </a:txBody>
                  <a:tcPr/>
                </a:tc>
                <a:tc>
                  <a:txBody>
                    <a:bodyPr/>
                    <a:lstStyle/>
                    <a:p>
                      <a:pPr algn="l"/>
                      <a:r>
                        <a:rPr lang="en-US" sz="1200" kern="1200" dirty="0">
                          <a:solidFill>
                            <a:schemeClr val="tx1"/>
                          </a:solidFill>
                          <a:effectLst/>
                          <a:latin typeface="Times New Roman" pitchFamily="18" charset="0"/>
                          <a:ea typeface="+mn-ea"/>
                          <a:cs typeface="Times New Roman" pitchFamily="18" charset="0"/>
                        </a:rPr>
                        <a:t>2020</a:t>
                      </a:r>
                      <a:endParaRPr lang="en-US" sz="1200" dirty="0">
                        <a:solidFill>
                          <a:schemeClr val="tx1"/>
                        </a:solidFill>
                        <a:latin typeface="Times New Roman" pitchFamily="18" charset="0"/>
                        <a:cs typeface="Times New Roman" pitchFamily="18" charset="0"/>
                      </a:endParaRPr>
                    </a:p>
                  </a:txBody>
                  <a:tcPr/>
                </a:tc>
                <a:tc>
                  <a:txBody>
                    <a:bodyPr/>
                    <a:lstStyle/>
                    <a:p>
                      <a:pPr marL="0" marR="0" algn="l">
                        <a:lnSpc>
                          <a:spcPct val="107000"/>
                        </a:lnSpc>
                        <a:spcBef>
                          <a:spcPts val="0"/>
                        </a:spcBef>
                        <a:spcAft>
                          <a:spcPts val="800"/>
                        </a:spcAft>
                      </a:pPr>
                      <a:r>
                        <a:rPr lang="en-US" sz="1200" kern="100" dirty="0" err="1">
                          <a:solidFill>
                            <a:schemeClr val="tx1"/>
                          </a:solidFill>
                          <a:effectLst/>
                          <a:latin typeface="Times New Roman" pitchFamily="18" charset="0"/>
                          <a:ea typeface="Calibri" panose="020F0502020204030204" pitchFamily="34" charset="0"/>
                          <a:cs typeface="Times New Roman" pitchFamily="18" charset="0"/>
                        </a:rPr>
                        <a:t>S.Mukhopadhyay</a:t>
                      </a:r>
                      <a:endParaRPr lang="en-US" sz="1200" kern="100" dirty="0">
                        <a:solidFill>
                          <a:schemeClr val="tx1"/>
                        </a:solidFill>
                        <a:effectLst/>
                        <a:latin typeface="Times New Roman" pitchFamily="18" charset="0"/>
                        <a:ea typeface="Calibri" panose="020F0502020204030204" pitchFamily="34" charset="0"/>
                        <a:cs typeface="Times New Roman" pitchFamily="18" charset="0"/>
                      </a:endParaRPr>
                    </a:p>
                    <a:p>
                      <a:pPr marL="0" marR="0" algn="l">
                        <a:lnSpc>
                          <a:spcPct val="107000"/>
                        </a:lnSpc>
                        <a:spcBef>
                          <a:spcPts val="0"/>
                        </a:spcBef>
                        <a:spcAft>
                          <a:spcPts val="800"/>
                        </a:spcAft>
                      </a:pPr>
                      <a:r>
                        <a:rPr lang="en-US" sz="1200" kern="100" dirty="0" err="1">
                          <a:solidFill>
                            <a:schemeClr val="tx1"/>
                          </a:solidFill>
                          <a:effectLst/>
                          <a:latin typeface="Times New Roman" pitchFamily="18" charset="0"/>
                          <a:ea typeface="Calibri" panose="020F0502020204030204" pitchFamily="34" charset="0"/>
                          <a:cs typeface="Times New Roman" pitchFamily="18" charset="0"/>
                        </a:rPr>
                        <a:t>M.Paul</a:t>
                      </a:r>
                      <a:endParaRPr lang="en-US" sz="1200" kern="100" dirty="0">
                        <a:solidFill>
                          <a:schemeClr val="tx1"/>
                        </a:solidFill>
                        <a:effectLst/>
                        <a:latin typeface="Times New Roman" pitchFamily="18" charset="0"/>
                        <a:ea typeface="Calibri" panose="020F0502020204030204" pitchFamily="34" charset="0"/>
                        <a:cs typeface="Times New Roman" pitchFamily="18" charset="0"/>
                      </a:endParaRPr>
                    </a:p>
                    <a:p>
                      <a:pPr marL="0" marR="0" algn="l">
                        <a:lnSpc>
                          <a:spcPct val="107000"/>
                        </a:lnSpc>
                        <a:spcBef>
                          <a:spcPts val="0"/>
                        </a:spcBef>
                        <a:spcAft>
                          <a:spcPts val="800"/>
                        </a:spcAft>
                      </a:pPr>
                      <a:r>
                        <a:rPr lang="en-US" sz="1200" kern="100" dirty="0" err="1">
                          <a:solidFill>
                            <a:schemeClr val="tx1"/>
                          </a:solidFill>
                          <a:effectLst/>
                          <a:latin typeface="Times New Roman" pitchFamily="18" charset="0"/>
                          <a:ea typeface="Calibri" panose="020F0502020204030204" pitchFamily="34" charset="0"/>
                          <a:cs typeface="Times New Roman" pitchFamily="18" charset="0"/>
                        </a:rPr>
                        <a:t>R.Pal</a:t>
                      </a:r>
                      <a:r>
                        <a:rPr lang="en-US" sz="1200" kern="100" dirty="0">
                          <a:solidFill>
                            <a:schemeClr val="tx1"/>
                          </a:solidFill>
                          <a:effectLst/>
                          <a:latin typeface="Times New Roman" pitchFamily="18" charset="0"/>
                          <a:ea typeface="Calibri" panose="020F0502020204030204" pitchFamily="34" charset="0"/>
                          <a:cs typeface="Times New Roman" pitchFamily="18" charset="0"/>
                        </a:rPr>
                        <a:t> </a:t>
                      </a:r>
                      <a:r>
                        <a:rPr lang="en-US" sz="1200" kern="100" dirty="0" err="1">
                          <a:solidFill>
                            <a:schemeClr val="tx1"/>
                          </a:solidFill>
                          <a:effectLst/>
                          <a:latin typeface="Times New Roman" pitchFamily="18" charset="0"/>
                          <a:ea typeface="Calibri" panose="020F0502020204030204" pitchFamily="34" charset="0"/>
                          <a:cs typeface="Times New Roman" pitchFamily="18" charset="0"/>
                        </a:rPr>
                        <a:t>D.De</a:t>
                      </a:r>
                      <a:endParaRPr lang="en-US" sz="1200" kern="100" dirty="0">
                        <a:solidFill>
                          <a:schemeClr val="tx1"/>
                        </a:solidFill>
                        <a:effectLst/>
                        <a:latin typeface="Times New Roman" pitchFamily="18" charset="0"/>
                        <a:ea typeface="Calibri" panose="020F0502020204030204" pitchFamily="34" charset="0"/>
                        <a:cs typeface="Times New Roman" pitchFamily="18" charset="0"/>
                      </a:endParaRPr>
                    </a:p>
                  </a:txBody>
                  <a:tcPr marL="114300" marR="114300" marT="0" marB="0"/>
                </a:tc>
                <a:tc>
                  <a:txBody>
                    <a:bodyPr/>
                    <a:lstStyle/>
                    <a:p>
                      <a:pPr marL="0" marR="0" algn="l">
                        <a:lnSpc>
                          <a:spcPct val="107000"/>
                        </a:lnSpc>
                        <a:spcBef>
                          <a:spcPts val="0"/>
                        </a:spcBef>
                        <a:spcAft>
                          <a:spcPts val="800"/>
                        </a:spcAft>
                      </a:pPr>
                      <a:r>
                        <a:rPr lang="en-US" sz="1200" kern="100" dirty="0">
                          <a:solidFill>
                            <a:schemeClr val="tx1"/>
                          </a:solidFill>
                          <a:effectLst/>
                          <a:latin typeface="Times New Roman" pitchFamily="18" charset="0"/>
                          <a:ea typeface="Calibri" panose="020F0502020204030204" pitchFamily="34" charset="0"/>
                          <a:cs typeface="Times New Roman" pitchFamily="18" charset="0"/>
                        </a:rPr>
                        <a:t>Red Rust, Red Spider, Thrips, </a:t>
                      </a:r>
                      <a:r>
                        <a:rPr lang="en-US" sz="1200" kern="100" dirty="0" err="1">
                          <a:solidFill>
                            <a:schemeClr val="tx1"/>
                          </a:solidFill>
                          <a:effectLst/>
                          <a:latin typeface="Times New Roman" pitchFamily="18" charset="0"/>
                          <a:ea typeface="Calibri" panose="020F0502020204030204" pitchFamily="34" charset="0"/>
                          <a:cs typeface="Times New Roman" pitchFamily="18" charset="0"/>
                        </a:rPr>
                        <a:t>Helopeltis</a:t>
                      </a:r>
                      <a:r>
                        <a:rPr lang="en-US" sz="1200" kern="100" dirty="0">
                          <a:solidFill>
                            <a:schemeClr val="tx1"/>
                          </a:solidFill>
                          <a:effectLst/>
                          <a:latin typeface="Times New Roman" pitchFamily="18" charset="0"/>
                          <a:ea typeface="Calibri" panose="020F0502020204030204" pitchFamily="34" charset="0"/>
                          <a:cs typeface="Times New Roman" pitchFamily="18" charset="0"/>
                        </a:rPr>
                        <a:t> and Sunlight Scorching</a:t>
                      </a:r>
                    </a:p>
                  </a:txBody>
                  <a:tcPr marL="114300" marR="114300" marT="0" marB="0"/>
                </a:tc>
                <a:tc>
                  <a:txBody>
                    <a:bodyPr/>
                    <a:lstStyle/>
                    <a:p>
                      <a:pPr marL="0" marR="0" algn="l">
                        <a:lnSpc>
                          <a:spcPct val="107000"/>
                        </a:lnSpc>
                        <a:spcBef>
                          <a:spcPts val="0"/>
                        </a:spcBef>
                        <a:spcAft>
                          <a:spcPts val="800"/>
                        </a:spcAft>
                      </a:pPr>
                      <a:r>
                        <a:rPr lang="en-US" sz="1200" b="1" kern="100" dirty="0">
                          <a:solidFill>
                            <a:schemeClr val="tx1"/>
                          </a:solidFill>
                          <a:effectLst/>
                          <a:latin typeface="Times New Roman" pitchFamily="18" charset="0"/>
                          <a:ea typeface="Calibri" panose="020F0502020204030204" pitchFamily="34" charset="0"/>
                          <a:cs typeface="Times New Roman" pitchFamily="18" charset="0"/>
                        </a:rPr>
                        <a:t>Step 1:</a:t>
                      </a:r>
                      <a:r>
                        <a:rPr lang="en-US" sz="1200" kern="100" dirty="0">
                          <a:solidFill>
                            <a:schemeClr val="tx1"/>
                          </a:solidFill>
                          <a:effectLst/>
                          <a:latin typeface="Times New Roman" pitchFamily="18" charset="0"/>
                          <a:ea typeface="Calibri" panose="020F0502020204030204" pitchFamily="34" charset="0"/>
                          <a:cs typeface="Times New Roman" pitchFamily="18" charset="0"/>
                        </a:rPr>
                        <a:t> Image is identified by NSGA-II based clustering (Image Segmentation).</a:t>
                      </a:r>
                    </a:p>
                    <a:p>
                      <a:pPr marL="0" marR="0" algn="l">
                        <a:lnSpc>
                          <a:spcPct val="107000"/>
                        </a:lnSpc>
                        <a:spcBef>
                          <a:spcPts val="0"/>
                        </a:spcBef>
                        <a:spcAft>
                          <a:spcPts val="800"/>
                        </a:spcAft>
                      </a:pPr>
                      <a:r>
                        <a:rPr lang="en-US" sz="1200" b="1" kern="100" dirty="0">
                          <a:solidFill>
                            <a:schemeClr val="tx1"/>
                          </a:solidFill>
                          <a:effectLst/>
                          <a:latin typeface="Times New Roman" pitchFamily="18" charset="0"/>
                          <a:ea typeface="Calibri" panose="020F0502020204030204" pitchFamily="34" charset="0"/>
                          <a:cs typeface="Times New Roman" pitchFamily="18" charset="0"/>
                        </a:rPr>
                        <a:t>Step 2:</a:t>
                      </a:r>
                      <a:r>
                        <a:rPr lang="en-US" sz="1200" kern="100" dirty="0">
                          <a:solidFill>
                            <a:schemeClr val="tx1"/>
                          </a:solidFill>
                          <a:effectLst/>
                          <a:latin typeface="Times New Roman" pitchFamily="18" charset="0"/>
                          <a:ea typeface="Calibri" panose="020F0502020204030204" pitchFamily="34" charset="0"/>
                          <a:cs typeface="Times New Roman" pitchFamily="18" charset="0"/>
                        </a:rPr>
                        <a:t>PCA(Principal Component Analysis)</a:t>
                      </a:r>
                    </a:p>
                  </a:txBody>
                  <a:tcPr marL="114300" marR="114300" marT="0" marB="0"/>
                </a:tc>
                <a:tc>
                  <a:txBody>
                    <a:bodyPr/>
                    <a:lstStyle/>
                    <a:p>
                      <a:pPr marL="0" marR="0" algn="l">
                        <a:lnSpc>
                          <a:spcPct val="107000"/>
                        </a:lnSpc>
                        <a:spcBef>
                          <a:spcPts val="0"/>
                        </a:spcBef>
                        <a:spcAft>
                          <a:spcPts val="800"/>
                        </a:spcAft>
                      </a:pPr>
                      <a:r>
                        <a:rPr lang="en-US" sz="1200" kern="100" dirty="0">
                          <a:solidFill>
                            <a:schemeClr val="tx1"/>
                          </a:solidFill>
                          <a:effectLst/>
                          <a:latin typeface="Times New Roman" pitchFamily="18" charset="0"/>
                          <a:ea typeface="Calibri" panose="020F0502020204030204" pitchFamily="34" charset="0"/>
                          <a:cs typeface="Times New Roman" pitchFamily="18" charset="0"/>
                        </a:rPr>
                        <a:t>Precision:77%</a:t>
                      </a:r>
                    </a:p>
                    <a:p>
                      <a:pPr marL="0" marR="0" algn="l">
                        <a:lnSpc>
                          <a:spcPct val="107000"/>
                        </a:lnSpc>
                        <a:spcBef>
                          <a:spcPts val="0"/>
                        </a:spcBef>
                        <a:spcAft>
                          <a:spcPts val="800"/>
                        </a:spcAft>
                      </a:pPr>
                      <a:r>
                        <a:rPr lang="en-US" sz="1200" kern="100" dirty="0">
                          <a:solidFill>
                            <a:schemeClr val="tx1"/>
                          </a:solidFill>
                          <a:effectLst/>
                          <a:latin typeface="Times New Roman" pitchFamily="18" charset="0"/>
                          <a:ea typeface="Calibri" panose="020F0502020204030204" pitchFamily="34" charset="0"/>
                          <a:cs typeface="Times New Roman" pitchFamily="18" charset="0"/>
                        </a:rPr>
                        <a:t>Recall:84%</a:t>
                      </a:r>
                    </a:p>
                    <a:p>
                      <a:pPr marL="0" marR="0" algn="l">
                        <a:lnSpc>
                          <a:spcPct val="107000"/>
                        </a:lnSpc>
                        <a:spcBef>
                          <a:spcPts val="0"/>
                        </a:spcBef>
                        <a:spcAft>
                          <a:spcPts val="800"/>
                        </a:spcAft>
                      </a:pPr>
                      <a:r>
                        <a:rPr lang="en-US" sz="1200" kern="100" dirty="0">
                          <a:solidFill>
                            <a:schemeClr val="tx1"/>
                          </a:solidFill>
                          <a:effectLst/>
                          <a:latin typeface="Times New Roman" pitchFamily="18" charset="0"/>
                          <a:ea typeface="Calibri" panose="020F0502020204030204" pitchFamily="34" charset="0"/>
                          <a:cs typeface="Times New Roman" pitchFamily="18" charset="0"/>
                        </a:rPr>
                        <a:t>F1-Score:78%</a:t>
                      </a:r>
                    </a:p>
                  </a:txBody>
                  <a:tcPr marL="114300" marR="114300" marT="0" marB="0"/>
                </a:tc>
                <a:extLst>
                  <a:ext uri="{0D108BD9-81ED-4DB2-BD59-A6C34878D82A}">
                    <a16:rowId xmlns:a16="http://schemas.microsoft.com/office/drawing/2014/main" val="1267720202"/>
                  </a:ext>
                </a:extLst>
              </a:tr>
              <a:tr h="555379">
                <a:tc>
                  <a:txBody>
                    <a:bodyPr/>
                    <a:lstStyle/>
                    <a:p>
                      <a:pPr algn="l"/>
                      <a:r>
                        <a:rPr lang="en-US" sz="1200" dirty="0">
                          <a:solidFill>
                            <a:schemeClr val="tx1"/>
                          </a:solidFill>
                          <a:latin typeface="Times New Roman" pitchFamily="18" charset="0"/>
                          <a:cs typeface="Times New Roman" pitchFamily="18" charset="0"/>
                        </a:rPr>
                        <a:t>2</a:t>
                      </a:r>
                    </a:p>
                  </a:txBody>
                  <a:tcPr/>
                </a:tc>
                <a:tc>
                  <a:txBody>
                    <a:bodyPr/>
                    <a:lstStyle/>
                    <a:p>
                      <a:pPr algn="l"/>
                      <a:r>
                        <a:rPr lang="en-US" sz="1200" dirty="0">
                          <a:solidFill>
                            <a:schemeClr val="tx1"/>
                          </a:solidFill>
                          <a:latin typeface="Times New Roman" pitchFamily="18" charset="0"/>
                          <a:cs typeface="Times New Roman" pitchFamily="18" charset="0"/>
                        </a:rPr>
                        <a:t>2020</a:t>
                      </a:r>
                    </a:p>
                  </a:txBody>
                  <a:tcPr/>
                </a:tc>
                <a:tc>
                  <a:txBody>
                    <a:bodyPr/>
                    <a:lstStyle/>
                    <a:p>
                      <a:pPr algn="l"/>
                      <a:r>
                        <a:rPr lang="en-US" sz="1200" dirty="0">
                          <a:solidFill>
                            <a:schemeClr val="tx1"/>
                          </a:solidFill>
                          <a:latin typeface="Times New Roman" pitchFamily="18" charset="0"/>
                          <a:cs typeface="Times New Roman" pitchFamily="18" charset="0"/>
                        </a:rPr>
                        <a:t>S. Bhowmik , A.K. Talukdar</a:t>
                      </a:r>
                    </a:p>
                  </a:txBody>
                  <a:tcPr/>
                </a:tc>
                <a:tc>
                  <a:txBody>
                    <a:bodyPr/>
                    <a:lstStyle/>
                    <a:p>
                      <a:pPr algn="l"/>
                      <a:r>
                        <a:rPr lang="en-US" sz="1200" dirty="0">
                          <a:solidFill>
                            <a:schemeClr val="tx1"/>
                          </a:solidFill>
                          <a:latin typeface="Times New Roman" pitchFamily="18" charset="0"/>
                          <a:cs typeface="Times New Roman" pitchFamily="18" charset="0"/>
                        </a:rPr>
                        <a:t>Black Rot of Tea , Rust of Tea</a:t>
                      </a:r>
                    </a:p>
                  </a:txBody>
                  <a:tcPr/>
                </a:tc>
                <a:tc>
                  <a:txBody>
                    <a:bodyPr/>
                    <a:lstStyle/>
                    <a:p>
                      <a:pPr algn="l"/>
                      <a:r>
                        <a:rPr lang="en-US" sz="1200" dirty="0">
                          <a:solidFill>
                            <a:schemeClr val="tx1"/>
                          </a:solidFill>
                          <a:latin typeface="Times New Roman" pitchFamily="18" charset="0"/>
                          <a:cs typeface="Times New Roman" pitchFamily="18" charset="0"/>
                        </a:rPr>
                        <a:t>CNN,SVM, </a:t>
                      </a:r>
                      <a:r>
                        <a:rPr lang="en-US" sz="1200" dirty="0" err="1">
                          <a:solidFill>
                            <a:schemeClr val="tx1"/>
                          </a:solidFill>
                          <a:latin typeface="Times New Roman" pitchFamily="18" charset="0"/>
                          <a:cs typeface="Times New Roman" pitchFamily="18" charset="0"/>
                        </a:rPr>
                        <a:t>GoogleNet,AlexNet</a:t>
                      </a:r>
                      <a:endParaRPr lang="en-US" sz="1200" dirty="0">
                        <a:solidFill>
                          <a:schemeClr val="tx1"/>
                        </a:solidFill>
                        <a:latin typeface="Times New Roman" pitchFamily="18" charset="0"/>
                        <a:cs typeface="Times New Roman" pitchFamily="18" charset="0"/>
                      </a:endParaRPr>
                    </a:p>
                  </a:txBody>
                  <a:tcPr/>
                </a:tc>
                <a:tc>
                  <a:txBody>
                    <a:bodyPr/>
                    <a:lstStyle/>
                    <a:p>
                      <a:pPr algn="l"/>
                      <a:r>
                        <a:rPr lang="en-US" sz="1200" dirty="0">
                          <a:solidFill>
                            <a:schemeClr val="tx1"/>
                          </a:solidFill>
                          <a:latin typeface="Times New Roman" pitchFamily="18" charset="0"/>
                          <a:cs typeface="Times New Roman" pitchFamily="18" charset="0"/>
                        </a:rPr>
                        <a:t>Accuracy: 96.3%</a:t>
                      </a:r>
                    </a:p>
                  </a:txBody>
                  <a:tcPr/>
                </a:tc>
                <a:extLst>
                  <a:ext uri="{0D108BD9-81ED-4DB2-BD59-A6C34878D82A}">
                    <a16:rowId xmlns:a16="http://schemas.microsoft.com/office/drawing/2014/main" val="555080629"/>
                  </a:ext>
                </a:extLst>
              </a:tr>
              <a:tr h="555379">
                <a:tc>
                  <a:txBody>
                    <a:bodyPr/>
                    <a:lstStyle/>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3</a:t>
                      </a:r>
                    </a:p>
                  </a:txBody>
                  <a:tcPr marL="68580" marR="68580" marT="0" marB="0"/>
                </a:tc>
                <a:tc>
                  <a:txBody>
                    <a:bodyPr/>
                    <a:lstStyle/>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2023</a:t>
                      </a:r>
                    </a:p>
                  </a:txBody>
                  <a:tcPr marL="68580" marR="68580" marT="0" marB="0"/>
                </a:tc>
                <a:tc>
                  <a:txBody>
                    <a:bodyPr/>
                    <a:lstStyle/>
                    <a:p>
                      <a:pPr algn="l">
                        <a:lnSpc>
                          <a:spcPct val="107000"/>
                        </a:lnSpc>
                        <a:spcAft>
                          <a:spcPts val="0"/>
                        </a:spcAft>
                      </a:pPr>
                      <a:r>
                        <a:rPr lang="en-US" sz="1200" kern="100" dirty="0" err="1">
                          <a:solidFill>
                            <a:schemeClr val="tx1"/>
                          </a:solidFill>
                          <a:latin typeface="Times New Roman" pitchFamily="18" charset="0"/>
                          <a:ea typeface="Calibri"/>
                          <a:cs typeface="Times New Roman" pitchFamily="18" charset="0"/>
                        </a:rPr>
                        <a:t>S.Dutta</a:t>
                      </a:r>
                      <a:endParaRPr lang="en-US" sz="1200" kern="100" dirty="0">
                        <a:solidFill>
                          <a:schemeClr val="tx1"/>
                        </a:solidFill>
                        <a:latin typeface="Times New Roman" pitchFamily="18" charset="0"/>
                        <a:ea typeface="Calibri"/>
                        <a:cs typeface="Times New Roman" pitchFamily="18" charset="0"/>
                      </a:endParaRPr>
                    </a:p>
                    <a:p>
                      <a:pPr algn="l">
                        <a:lnSpc>
                          <a:spcPct val="107000"/>
                        </a:lnSpc>
                        <a:spcAft>
                          <a:spcPts val="0"/>
                        </a:spcAft>
                      </a:pPr>
                      <a:r>
                        <a:rPr lang="en-US" sz="1200" kern="100" dirty="0" err="1">
                          <a:solidFill>
                            <a:schemeClr val="tx1"/>
                          </a:solidFill>
                          <a:latin typeface="Times New Roman" pitchFamily="18" charset="0"/>
                          <a:ea typeface="Calibri"/>
                          <a:cs typeface="Times New Roman" pitchFamily="18" charset="0"/>
                        </a:rPr>
                        <a:t>N.Gupta</a:t>
                      </a:r>
                      <a:endParaRPr lang="en-US" sz="1200" kern="100" dirty="0">
                        <a:solidFill>
                          <a:schemeClr val="tx1"/>
                        </a:solidFill>
                        <a:latin typeface="Times New Roman" pitchFamily="18" charset="0"/>
                        <a:ea typeface="Calibri"/>
                        <a:cs typeface="Times New Roman" pitchFamily="18" charset="0"/>
                      </a:endParaRPr>
                    </a:p>
                    <a:p>
                      <a:pPr algn="l">
                        <a:lnSpc>
                          <a:spcPct val="107000"/>
                        </a:lnSpc>
                        <a:spcAft>
                          <a:spcPts val="0"/>
                        </a:spcAft>
                      </a:pPr>
                      <a:endParaRPr lang="en-US" sz="1200" kern="100" dirty="0">
                        <a:solidFill>
                          <a:schemeClr val="tx1"/>
                        </a:solidFill>
                        <a:latin typeface="Times New Roman" pitchFamily="18" charset="0"/>
                        <a:ea typeface="Calibri"/>
                        <a:cs typeface="Times New Roman" pitchFamily="18" charset="0"/>
                      </a:endParaRPr>
                    </a:p>
                  </a:txBody>
                  <a:tcPr marL="68580" marR="68580" marT="0" marB="0"/>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1200" kern="100" dirty="0">
                          <a:solidFill>
                            <a:schemeClr val="tx1"/>
                          </a:solidFill>
                          <a:latin typeface="Times New Roman" pitchFamily="18" charset="0"/>
                          <a:ea typeface="Calibri"/>
                          <a:cs typeface="Times New Roman" pitchFamily="18" charset="0"/>
                        </a:rPr>
                        <a:t>Algal spot, </a:t>
                      </a:r>
                      <a:r>
                        <a:rPr lang="en-US" sz="1200" kern="100" dirty="0" err="1">
                          <a:solidFill>
                            <a:schemeClr val="tx1"/>
                          </a:solidFill>
                          <a:latin typeface="Times New Roman" pitchFamily="18" charset="0"/>
                          <a:ea typeface="Calibri"/>
                          <a:cs typeface="Times New Roman" pitchFamily="18" charset="0"/>
                        </a:rPr>
                        <a:t>Helopeltis</a:t>
                      </a:r>
                      <a:r>
                        <a:rPr lang="en-US" sz="1200" kern="100" dirty="0">
                          <a:solidFill>
                            <a:schemeClr val="tx1"/>
                          </a:solidFill>
                          <a:latin typeface="Times New Roman" pitchFamily="18" charset="0"/>
                          <a:ea typeface="Calibri"/>
                          <a:cs typeface="Times New Roman" pitchFamily="18" charset="0"/>
                        </a:rPr>
                        <a:t>, Gray Blight, Brown Blight, Red Spot</a:t>
                      </a:r>
                    </a:p>
                    <a:p>
                      <a:pPr algn="l">
                        <a:lnSpc>
                          <a:spcPct val="107000"/>
                        </a:lnSpc>
                        <a:spcAft>
                          <a:spcPts val="0"/>
                        </a:spcAft>
                      </a:pPr>
                      <a:endParaRPr lang="en-US" sz="1200" kern="100" dirty="0">
                        <a:solidFill>
                          <a:schemeClr val="tx1"/>
                        </a:solidFill>
                        <a:latin typeface="Times New Roman" pitchFamily="18" charset="0"/>
                        <a:ea typeface="Calibri"/>
                        <a:cs typeface="Times New Roman" pitchFamily="18" charset="0"/>
                      </a:endParaRPr>
                    </a:p>
                  </a:txBody>
                  <a:tcPr marL="68580" marR="68580" marT="0" marB="0"/>
                </a:tc>
                <a:tc>
                  <a:txBody>
                    <a:bodyPr/>
                    <a:lstStyle/>
                    <a:p>
                      <a:pPr marL="342900" lvl="0" indent="-342900" algn="l">
                        <a:lnSpc>
                          <a:spcPct val="107000"/>
                        </a:lnSpc>
                        <a:spcAft>
                          <a:spcPts val="0"/>
                        </a:spcAft>
                        <a:buFont typeface="+mj-lt"/>
                        <a:buNone/>
                      </a:pPr>
                      <a:r>
                        <a:rPr lang="en-US" sz="1200" kern="100" dirty="0">
                          <a:solidFill>
                            <a:schemeClr val="tx1"/>
                          </a:solidFill>
                          <a:latin typeface="Times New Roman" pitchFamily="18" charset="0"/>
                          <a:ea typeface="Calibri"/>
                          <a:cs typeface="Times New Roman" pitchFamily="18" charset="0"/>
                        </a:rPr>
                        <a:t>CNN</a:t>
                      </a:r>
                    </a:p>
                  </a:txBody>
                  <a:tcPr marL="68580" marR="68580" marT="0" marB="0"/>
                </a:tc>
                <a:tc>
                  <a:txBody>
                    <a:bodyPr/>
                    <a:lstStyle/>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Precision:96.63%</a:t>
                      </a:r>
                    </a:p>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Recall:96.49%</a:t>
                      </a:r>
                    </a:p>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Accuracy:96.56%</a:t>
                      </a:r>
                    </a:p>
                  </a:txBody>
                  <a:tcPr marL="68580" marR="68580" marT="0" marB="0"/>
                </a:tc>
                <a:extLst>
                  <a:ext uri="{0D108BD9-81ED-4DB2-BD59-A6C34878D82A}">
                    <a16:rowId xmlns:a16="http://schemas.microsoft.com/office/drawing/2014/main" val="1789429883"/>
                  </a:ext>
                </a:extLst>
              </a:tr>
              <a:tr h="555379">
                <a:tc>
                  <a:txBody>
                    <a:bodyPr/>
                    <a:lstStyle/>
                    <a:p>
                      <a:pPr algn="l"/>
                      <a:r>
                        <a:rPr lang="en-US" sz="1200" dirty="0">
                          <a:solidFill>
                            <a:schemeClr val="tx1"/>
                          </a:solidFill>
                          <a:latin typeface="Times New Roman" pitchFamily="18" charset="0"/>
                          <a:cs typeface="Times New Roman" pitchFamily="18" charset="0"/>
                        </a:rPr>
                        <a:t>4</a:t>
                      </a:r>
                    </a:p>
                  </a:txBody>
                  <a:tcPr/>
                </a:tc>
                <a:tc>
                  <a:txBody>
                    <a:bodyPr/>
                    <a:lstStyle/>
                    <a:p>
                      <a:pPr algn="l"/>
                      <a:r>
                        <a:rPr lang="en-US" sz="1200" dirty="0">
                          <a:solidFill>
                            <a:schemeClr val="tx1"/>
                          </a:solidFill>
                          <a:latin typeface="Times New Roman" pitchFamily="18" charset="0"/>
                          <a:cs typeface="Times New Roman" pitchFamily="18" charset="0"/>
                        </a:rPr>
                        <a:t>2023</a:t>
                      </a:r>
                    </a:p>
                  </a:txBody>
                  <a:tcPr/>
                </a:tc>
                <a:tc>
                  <a:txBody>
                    <a:bodyPr/>
                    <a:lstStyle/>
                    <a:p>
                      <a:pPr algn="l">
                        <a:lnSpc>
                          <a:spcPct val="107000"/>
                        </a:lnSpc>
                        <a:spcAft>
                          <a:spcPts val="800"/>
                        </a:spcAft>
                      </a:pPr>
                      <a:r>
                        <a:rPr lang="en-US" sz="1200" kern="100" dirty="0" err="1">
                          <a:solidFill>
                            <a:schemeClr val="tx1"/>
                          </a:solidFill>
                          <a:latin typeface="Times New Roman" pitchFamily="18" charset="0"/>
                          <a:ea typeface="Calibri"/>
                          <a:cs typeface="Times New Roman" pitchFamily="18" charset="0"/>
                        </a:rPr>
                        <a:t>A.Pandian</a:t>
                      </a:r>
                      <a:endParaRPr lang="en-US" sz="1200" kern="100" dirty="0">
                        <a:solidFill>
                          <a:schemeClr val="tx1"/>
                        </a:solidFill>
                        <a:latin typeface="Times New Roman" pitchFamily="18" charset="0"/>
                        <a:ea typeface="Calibri"/>
                        <a:cs typeface="Times New Roman" pitchFamily="18" charset="0"/>
                      </a:endParaRPr>
                    </a:p>
                    <a:p>
                      <a:pPr algn="l">
                        <a:lnSpc>
                          <a:spcPct val="107000"/>
                        </a:lnSpc>
                        <a:spcAft>
                          <a:spcPts val="800"/>
                        </a:spcAft>
                      </a:pPr>
                      <a:r>
                        <a:rPr lang="en-US" sz="1200" kern="100" dirty="0" err="1">
                          <a:solidFill>
                            <a:schemeClr val="tx1"/>
                          </a:solidFill>
                          <a:latin typeface="Times New Roman" pitchFamily="18" charset="0"/>
                          <a:ea typeface="Calibri"/>
                          <a:cs typeface="Times New Roman" pitchFamily="18" charset="0"/>
                        </a:rPr>
                        <a:t>S.N.Nisha</a:t>
                      </a:r>
                      <a:endParaRPr lang="en-US" sz="1200" kern="100" dirty="0">
                        <a:solidFill>
                          <a:schemeClr val="tx1"/>
                        </a:solidFill>
                        <a:latin typeface="Times New Roman" pitchFamily="18" charset="0"/>
                        <a:ea typeface="Calibri"/>
                        <a:cs typeface="Times New Roman" pitchFamily="18" charset="0"/>
                      </a:endParaRPr>
                    </a:p>
                    <a:p>
                      <a:pPr algn="l">
                        <a:lnSpc>
                          <a:spcPct val="107000"/>
                        </a:lnSpc>
                        <a:spcAft>
                          <a:spcPts val="800"/>
                        </a:spcAft>
                      </a:pPr>
                      <a:r>
                        <a:rPr lang="en-US" sz="1200" kern="1200" dirty="0" err="1">
                          <a:solidFill>
                            <a:schemeClr val="tx1"/>
                          </a:solidFill>
                          <a:latin typeface="Times New Roman" pitchFamily="18" charset="0"/>
                          <a:ea typeface="+mn-ea"/>
                          <a:cs typeface="Times New Roman" pitchFamily="18" charset="0"/>
                        </a:rPr>
                        <a:t>K.kanchanadevi</a:t>
                      </a:r>
                      <a:endParaRPr lang="en-US" sz="1200" kern="100" dirty="0">
                        <a:solidFill>
                          <a:schemeClr val="tx1"/>
                        </a:solidFill>
                        <a:latin typeface="Times New Roman" pitchFamily="18" charset="0"/>
                        <a:ea typeface="Calibri"/>
                        <a:cs typeface="Times New Roman" pitchFamily="18" charset="0"/>
                      </a:endParaRPr>
                    </a:p>
                  </a:txBody>
                  <a:tcPr marL="114300" marR="114300" marT="0" marB="0"/>
                </a:tc>
                <a:tc>
                  <a:txBody>
                    <a:bodyPr/>
                    <a:lstStyle/>
                    <a:p>
                      <a:pPr algn="l"/>
                      <a:r>
                        <a:rPr lang="en-US" sz="1200" kern="1200" dirty="0">
                          <a:solidFill>
                            <a:schemeClr val="tx1"/>
                          </a:solidFill>
                          <a:latin typeface="Times New Roman" pitchFamily="18" charset="0"/>
                          <a:ea typeface="+mn-ea"/>
                          <a:cs typeface="Times New Roman" pitchFamily="18" charset="0"/>
                        </a:rPr>
                        <a:t>Tea grey blight disease</a:t>
                      </a:r>
                      <a:endParaRPr lang="en-US" sz="1200" dirty="0">
                        <a:solidFill>
                          <a:schemeClr val="tx1"/>
                        </a:solidFill>
                        <a:latin typeface="Times New Roman" pitchFamily="18" charset="0"/>
                        <a:cs typeface="Times New Roman" pitchFamily="18" charset="0"/>
                      </a:endParaRPr>
                    </a:p>
                  </a:txBody>
                  <a:tcPr/>
                </a:tc>
                <a:tc>
                  <a:txBody>
                    <a:bodyPr/>
                    <a:lstStyle/>
                    <a:p>
                      <a:pPr algn="l"/>
                      <a:r>
                        <a:rPr lang="en-US" sz="1200" dirty="0">
                          <a:solidFill>
                            <a:schemeClr val="tx1"/>
                          </a:solidFill>
                          <a:latin typeface="Times New Roman" pitchFamily="18" charset="0"/>
                          <a:cs typeface="Times New Roman" pitchFamily="18" charset="0"/>
                        </a:rPr>
                        <a:t>CNN</a:t>
                      </a:r>
                    </a:p>
                  </a:txBody>
                  <a:tcPr/>
                </a:tc>
                <a:tc>
                  <a:txBody>
                    <a:bodyPr/>
                    <a:lstStyle/>
                    <a:p>
                      <a:pPr algn="l">
                        <a:lnSpc>
                          <a:spcPct val="107000"/>
                        </a:lnSpc>
                        <a:spcAft>
                          <a:spcPts val="800"/>
                        </a:spcAft>
                      </a:pPr>
                      <a:r>
                        <a:rPr lang="en-US" sz="1200" kern="100" dirty="0">
                          <a:solidFill>
                            <a:schemeClr val="tx1"/>
                          </a:solidFill>
                          <a:latin typeface="Times New Roman" pitchFamily="18" charset="0"/>
                          <a:ea typeface="Calibri"/>
                          <a:cs typeface="Times New Roman" pitchFamily="18" charset="0"/>
                        </a:rPr>
                        <a:t>Classification accuracy:98.99%</a:t>
                      </a:r>
                    </a:p>
                    <a:p>
                      <a:pPr algn="l">
                        <a:lnSpc>
                          <a:spcPct val="107000"/>
                        </a:lnSpc>
                        <a:spcAft>
                          <a:spcPts val="800"/>
                        </a:spcAft>
                      </a:pPr>
                      <a:r>
                        <a:rPr lang="en-US" sz="1200" kern="100" dirty="0">
                          <a:solidFill>
                            <a:schemeClr val="tx1"/>
                          </a:solidFill>
                          <a:latin typeface="Times New Roman" pitchFamily="18" charset="0"/>
                          <a:ea typeface="Calibri"/>
                          <a:cs typeface="Times New Roman" pitchFamily="18" charset="0"/>
                        </a:rPr>
                        <a:t>Precision:98.51%</a:t>
                      </a:r>
                    </a:p>
                    <a:p>
                      <a:pPr algn="l">
                        <a:lnSpc>
                          <a:spcPct val="107000"/>
                        </a:lnSpc>
                        <a:spcAft>
                          <a:spcPts val="800"/>
                        </a:spcAft>
                      </a:pPr>
                      <a:r>
                        <a:rPr lang="en-US" sz="1200" kern="100" dirty="0">
                          <a:solidFill>
                            <a:schemeClr val="tx1"/>
                          </a:solidFill>
                          <a:latin typeface="Times New Roman" pitchFamily="18" charset="0"/>
                          <a:ea typeface="Calibri"/>
                          <a:cs typeface="Times New Roman" pitchFamily="18" charset="0"/>
                        </a:rPr>
                        <a:t>Recall:98.48%</a:t>
                      </a:r>
                    </a:p>
                  </a:txBody>
                  <a:tcPr marL="114300" marR="114300" marT="0" marB="0"/>
                </a:tc>
                <a:extLst>
                  <a:ext uri="{0D108BD9-81ED-4DB2-BD59-A6C34878D82A}">
                    <a16:rowId xmlns:a16="http://schemas.microsoft.com/office/drawing/2014/main" val="942478478"/>
                  </a:ext>
                </a:extLst>
              </a:tr>
              <a:tr h="555379">
                <a:tc>
                  <a:txBody>
                    <a:bodyPr/>
                    <a:lstStyle/>
                    <a:p>
                      <a:pPr algn="l"/>
                      <a:r>
                        <a:rPr lang="en-US" sz="1200" dirty="0">
                          <a:solidFill>
                            <a:schemeClr val="tx1"/>
                          </a:solidFill>
                          <a:latin typeface="Times New Roman" pitchFamily="18" charset="0"/>
                          <a:cs typeface="Times New Roman" pitchFamily="18" charset="0"/>
                        </a:rPr>
                        <a:t>5</a:t>
                      </a:r>
                    </a:p>
                  </a:txBody>
                  <a:tcPr/>
                </a:tc>
                <a:tc>
                  <a:txBody>
                    <a:bodyPr/>
                    <a:lstStyle/>
                    <a:p>
                      <a:pPr algn="l"/>
                      <a:r>
                        <a:rPr lang="en-US" sz="1200" dirty="0">
                          <a:solidFill>
                            <a:schemeClr val="tx1"/>
                          </a:solidFill>
                          <a:latin typeface="Times New Roman" pitchFamily="18" charset="0"/>
                          <a:cs typeface="Times New Roman" pitchFamily="18" charset="0"/>
                        </a:rPr>
                        <a:t>2023</a:t>
                      </a:r>
                    </a:p>
                  </a:txBody>
                  <a:tcPr/>
                </a:tc>
                <a:tc>
                  <a:txBody>
                    <a:bodyPr/>
                    <a:lstStyle/>
                    <a:p>
                      <a:pPr algn="l"/>
                      <a:r>
                        <a:rPr lang="en-US" sz="1200" kern="1200" dirty="0" err="1">
                          <a:solidFill>
                            <a:schemeClr val="tx1"/>
                          </a:solidFill>
                          <a:latin typeface="Times New Roman" pitchFamily="18" charset="0"/>
                          <a:ea typeface="+mn-ea"/>
                          <a:cs typeface="Times New Roman" pitchFamily="18" charset="0"/>
                        </a:rPr>
                        <a:t>Minah</a:t>
                      </a:r>
                      <a:r>
                        <a:rPr lang="en-US" sz="1200" kern="1200" dirty="0">
                          <a:solidFill>
                            <a:schemeClr val="tx1"/>
                          </a:solidFill>
                          <a:latin typeface="Times New Roman" pitchFamily="18" charset="0"/>
                          <a:ea typeface="+mn-ea"/>
                          <a:cs typeface="Times New Roman" pitchFamily="18" charset="0"/>
                        </a:rPr>
                        <a:t> Jung, </a:t>
                      </a:r>
                      <a:r>
                        <a:rPr lang="en-US" sz="1200" kern="1200" dirty="0" err="1">
                          <a:solidFill>
                            <a:schemeClr val="tx1"/>
                          </a:solidFill>
                          <a:latin typeface="Times New Roman" pitchFamily="18" charset="0"/>
                          <a:ea typeface="+mn-ea"/>
                          <a:cs typeface="Times New Roman" pitchFamily="18" charset="0"/>
                        </a:rPr>
                        <a:t>Jong</a:t>
                      </a:r>
                      <a:r>
                        <a:rPr lang="en-US" sz="1200" kern="1200" dirty="0">
                          <a:solidFill>
                            <a:schemeClr val="tx1"/>
                          </a:solidFill>
                          <a:latin typeface="Times New Roman" pitchFamily="18" charset="0"/>
                          <a:ea typeface="+mn-ea"/>
                          <a:cs typeface="Times New Roman" pitchFamily="18" charset="0"/>
                        </a:rPr>
                        <a:t> </a:t>
                      </a:r>
                      <a:r>
                        <a:rPr lang="en-US" sz="1200" kern="1200" dirty="0" err="1">
                          <a:solidFill>
                            <a:schemeClr val="tx1"/>
                          </a:solidFill>
                          <a:latin typeface="Times New Roman" pitchFamily="18" charset="0"/>
                          <a:ea typeface="+mn-ea"/>
                          <a:cs typeface="Times New Roman" pitchFamily="18" charset="0"/>
                        </a:rPr>
                        <a:t>Seob</a:t>
                      </a:r>
                      <a:r>
                        <a:rPr lang="en-US" sz="1200" kern="1200" dirty="0">
                          <a:solidFill>
                            <a:schemeClr val="tx1"/>
                          </a:solidFill>
                          <a:latin typeface="Times New Roman" pitchFamily="18" charset="0"/>
                          <a:ea typeface="+mn-ea"/>
                          <a:cs typeface="Times New Roman" pitchFamily="18" charset="0"/>
                        </a:rPr>
                        <a:t> Song</a:t>
                      </a:r>
                      <a:endParaRPr lang="en-US" sz="1200" dirty="0">
                        <a:solidFill>
                          <a:schemeClr val="tx1"/>
                        </a:solidFill>
                        <a:latin typeface="Times New Roman" pitchFamily="18" charset="0"/>
                        <a:cs typeface="Times New Roman" pitchFamily="18" charset="0"/>
                      </a:endParaRPr>
                    </a:p>
                  </a:txBody>
                  <a:tcPr/>
                </a:tc>
                <a:tc>
                  <a:txBody>
                    <a:bodyPr/>
                    <a:lstStyle/>
                    <a:p>
                      <a:pPr algn="l"/>
                      <a:r>
                        <a:rPr lang="en-US" sz="1200" kern="1200" dirty="0">
                          <a:solidFill>
                            <a:schemeClr val="tx1"/>
                          </a:solidFill>
                          <a:latin typeface="Times New Roman" pitchFamily="18" charset="0"/>
                          <a:ea typeface="+mn-ea"/>
                          <a:cs typeface="Times New Roman" pitchFamily="18" charset="0"/>
                        </a:rPr>
                        <a:t>Bacterial spot, early blight, late blight </a:t>
                      </a:r>
                      <a:endParaRPr lang="en-US" sz="1200" dirty="0">
                        <a:solidFill>
                          <a:schemeClr val="tx1"/>
                        </a:solidFill>
                        <a:latin typeface="Times New Roman" pitchFamily="18" charset="0"/>
                        <a:cs typeface="Times New Roman" pitchFamily="18" charset="0"/>
                      </a:endParaRPr>
                    </a:p>
                  </a:txBody>
                  <a:tcPr/>
                </a:tc>
                <a:tc>
                  <a:txBody>
                    <a:bodyPr/>
                    <a:lstStyle/>
                    <a:p>
                      <a:pPr algn="l"/>
                      <a:r>
                        <a:rPr lang="en-US" sz="1200" dirty="0">
                          <a:solidFill>
                            <a:schemeClr val="tx1"/>
                          </a:solidFill>
                          <a:latin typeface="Times New Roman" pitchFamily="18" charset="0"/>
                          <a:cs typeface="Times New Roman" pitchFamily="18" charset="0"/>
                        </a:rPr>
                        <a:t>CNN</a:t>
                      </a:r>
                    </a:p>
                  </a:txBody>
                  <a:tcPr/>
                </a:tc>
                <a:tc>
                  <a:txBody>
                    <a:bodyPr/>
                    <a:lstStyle/>
                    <a:p>
                      <a:pPr algn="l"/>
                      <a:r>
                        <a:rPr lang="en-US" sz="1200" kern="1200" dirty="0">
                          <a:solidFill>
                            <a:schemeClr val="tx1"/>
                          </a:solidFill>
                          <a:latin typeface="Times New Roman" pitchFamily="18" charset="0"/>
                          <a:ea typeface="+mn-ea"/>
                          <a:cs typeface="Times New Roman" pitchFamily="18" charset="0"/>
                        </a:rPr>
                        <a:t>Accuracy:93%</a:t>
                      </a:r>
                      <a:endParaRPr lang="en-US" sz="12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847644761"/>
                  </a:ext>
                </a:extLst>
              </a:tr>
              <a:tr h="555379">
                <a:tc>
                  <a:txBody>
                    <a:bodyPr/>
                    <a:lstStyle/>
                    <a:p>
                      <a:pPr algn="l"/>
                      <a:r>
                        <a:rPr lang="en-US" sz="1200" dirty="0">
                          <a:solidFill>
                            <a:schemeClr val="tx1"/>
                          </a:solidFill>
                          <a:latin typeface="Times New Roman" pitchFamily="18" charset="0"/>
                          <a:cs typeface="Times New Roman" pitchFamily="18" charset="0"/>
                        </a:rPr>
                        <a:t>6</a:t>
                      </a:r>
                    </a:p>
                  </a:txBody>
                  <a:tcPr/>
                </a:tc>
                <a:tc>
                  <a:txBody>
                    <a:bodyPr/>
                    <a:lstStyle/>
                    <a:p>
                      <a:pPr algn="l"/>
                      <a:r>
                        <a:rPr lang="en-US" sz="1200" dirty="0">
                          <a:solidFill>
                            <a:schemeClr val="tx1"/>
                          </a:solidFill>
                          <a:latin typeface="Times New Roman" pitchFamily="18" charset="0"/>
                          <a:cs typeface="Times New Roman" pitchFamily="18" charset="0"/>
                        </a:rPr>
                        <a:t>2021</a:t>
                      </a:r>
                    </a:p>
                  </a:txBody>
                  <a:tcPr/>
                </a:tc>
                <a:tc>
                  <a:txBody>
                    <a:bodyPr/>
                    <a:lstStyle/>
                    <a:p>
                      <a:pPr algn="l">
                        <a:lnSpc>
                          <a:spcPct val="107000"/>
                        </a:lnSpc>
                        <a:spcAft>
                          <a:spcPts val="0"/>
                        </a:spcAft>
                      </a:pPr>
                      <a:r>
                        <a:rPr lang="en-US" sz="1200" kern="100" dirty="0" err="1">
                          <a:solidFill>
                            <a:schemeClr val="tx1"/>
                          </a:solidFill>
                          <a:latin typeface="Times New Roman" pitchFamily="18" charset="0"/>
                          <a:ea typeface="Calibri"/>
                          <a:cs typeface="Times New Roman" pitchFamily="18" charset="0"/>
                        </a:rPr>
                        <a:t>Sumit</a:t>
                      </a:r>
                      <a:r>
                        <a:rPr lang="en-US" sz="1200" kern="100" dirty="0">
                          <a:solidFill>
                            <a:schemeClr val="tx1"/>
                          </a:solidFill>
                          <a:latin typeface="Times New Roman" pitchFamily="18" charset="0"/>
                          <a:ea typeface="Calibri"/>
                          <a:cs typeface="Times New Roman" pitchFamily="18" charset="0"/>
                        </a:rPr>
                        <a:t> Kumar, </a:t>
                      </a:r>
                      <a:r>
                        <a:rPr lang="en-US" sz="1200" kern="100" dirty="0" err="1">
                          <a:solidFill>
                            <a:schemeClr val="tx1"/>
                          </a:solidFill>
                          <a:latin typeface="Times New Roman" pitchFamily="18" charset="0"/>
                          <a:ea typeface="Calibri"/>
                          <a:cs typeface="Times New Roman" pitchFamily="18" charset="0"/>
                        </a:rPr>
                        <a:t>Veerendra</a:t>
                      </a:r>
                      <a:r>
                        <a:rPr lang="en-US" sz="1200" kern="100" dirty="0">
                          <a:solidFill>
                            <a:schemeClr val="tx1"/>
                          </a:solidFill>
                          <a:latin typeface="Times New Roman" pitchFamily="18" charset="0"/>
                          <a:ea typeface="Calibri"/>
                          <a:cs typeface="Times New Roman" pitchFamily="18" charset="0"/>
                        </a:rPr>
                        <a:t> </a:t>
                      </a:r>
                      <a:r>
                        <a:rPr lang="en-US" sz="1200" kern="100" dirty="0" err="1">
                          <a:solidFill>
                            <a:schemeClr val="tx1"/>
                          </a:solidFill>
                          <a:latin typeface="Times New Roman" pitchFamily="18" charset="0"/>
                          <a:ea typeface="Calibri"/>
                          <a:cs typeface="Times New Roman" pitchFamily="18" charset="0"/>
                        </a:rPr>
                        <a:t>Chaudhary</a:t>
                      </a:r>
                      <a:r>
                        <a:rPr lang="en-US" sz="1200" kern="100" dirty="0">
                          <a:solidFill>
                            <a:schemeClr val="tx1"/>
                          </a:solidFill>
                          <a:latin typeface="Times New Roman" pitchFamily="18" charset="0"/>
                          <a:ea typeface="Calibri"/>
                          <a:cs typeface="Times New Roman" pitchFamily="18" charset="0"/>
                        </a:rPr>
                        <a:t>, </a:t>
                      </a:r>
                    </a:p>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Ms. </a:t>
                      </a:r>
                      <a:r>
                        <a:rPr lang="en-US" sz="1200" kern="100" dirty="0" err="1">
                          <a:solidFill>
                            <a:schemeClr val="tx1"/>
                          </a:solidFill>
                          <a:latin typeface="Times New Roman" pitchFamily="18" charset="0"/>
                          <a:ea typeface="Calibri"/>
                          <a:cs typeface="Times New Roman" pitchFamily="18" charset="0"/>
                        </a:rPr>
                        <a:t>Supriya</a:t>
                      </a:r>
                      <a:r>
                        <a:rPr lang="en-US" sz="1200" kern="100" dirty="0">
                          <a:solidFill>
                            <a:schemeClr val="tx1"/>
                          </a:solidFill>
                          <a:latin typeface="Times New Roman" pitchFamily="18" charset="0"/>
                          <a:ea typeface="Calibri"/>
                          <a:cs typeface="Times New Roman" pitchFamily="18" charset="0"/>
                        </a:rPr>
                        <a:t> </a:t>
                      </a:r>
                      <a:r>
                        <a:rPr lang="en-US" sz="1200" kern="100" dirty="0" err="1">
                          <a:solidFill>
                            <a:schemeClr val="tx1"/>
                          </a:solidFill>
                          <a:latin typeface="Times New Roman" pitchFamily="18" charset="0"/>
                          <a:ea typeface="Calibri"/>
                          <a:cs typeface="Times New Roman" pitchFamily="18" charset="0"/>
                        </a:rPr>
                        <a:t>Khaitan</a:t>
                      </a:r>
                      <a:r>
                        <a:rPr lang="en-US" sz="1200" kern="100" dirty="0">
                          <a:solidFill>
                            <a:schemeClr val="tx1"/>
                          </a:solidFill>
                          <a:latin typeface="Times New Roman" pitchFamily="18" charset="0"/>
                          <a:ea typeface="Calibri"/>
                          <a:cs typeface="Times New Roman" pitchFamily="18" charset="0"/>
                        </a:rPr>
                        <a:t> Chandra</a:t>
                      </a:r>
                    </a:p>
                  </a:txBody>
                  <a:tcPr marL="68580" marR="68580" marT="0" marB="0"/>
                </a:tc>
                <a:tc>
                  <a:txBody>
                    <a:bodyPr/>
                    <a:lstStyle/>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Leaf scorch, leaf mold, leaf scab</a:t>
                      </a:r>
                    </a:p>
                  </a:txBody>
                  <a:tcPr marL="68580" marR="68580" marT="0" marB="0"/>
                </a:tc>
                <a:tc>
                  <a:txBody>
                    <a:bodyPr/>
                    <a:lstStyle/>
                    <a:p>
                      <a:pPr algn="l"/>
                      <a:r>
                        <a:rPr lang="en-US" sz="1200" dirty="0">
                          <a:solidFill>
                            <a:schemeClr val="tx1"/>
                          </a:solidFill>
                          <a:latin typeface="Times New Roman" pitchFamily="18" charset="0"/>
                          <a:cs typeface="Times New Roman" pitchFamily="18" charset="0"/>
                        </a:rPr>
                        <a:t>CNN</a:t>
                      </a:r>
                    </a:p>
                  </a:txBody>
                  <a:tcPr/>
                </a:tc>
                <a:tc>
                  <a:txBody>
                    <a:bodyPr/>
                    <a:lstStyle/>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Training: 94%</a:t>
                      </a:r>
                    </a:p>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Validation: 88%</a:t>
                      </a:r>
                    </a:p>
                  </a:txBody>
                  <a:tcPr marL="68580" marR="68580" marT="0" marB="0"/>
                </a:tc>
                <a:extLst>
                  <a:ext uri="{0D108BD9-81ED-4DB2-BD59-A6C34878D82A}">
                    <a16:rowId xmlns:a16="http://schemas.microsoft.com/office/drawing/2014/main" val="1909231818"/>
                  </a:ext>
                </a:extLst>
              </a:tr>
              <a:tr h="555379">
                <a:tc>
                  <a:txBody>
                    <a:bodyPr/>
                    <a:lstStyle/>
                    <a:p>
                      <a:pPr algn="l"/>
                      <a:r>
                        <a:rPr lang="en-US" sz="1200" dirty="0">
                          <a:solidFill>
                            <a:schemeClr val="tx1"/>
                          </a:solidFill>
                          <a:latin typeface="Times New Roman" pitchFamily="18" charset="0"/>
                          <a:cs typeface="Times New Roman" pitchFamily="18" charset="0"/>
                        </a:rPr>
                        <a:t>7</a:t>
                      </a:r>
                    </a:p>
                  </a:txBody>
                  <a:tcPr/>
                </a:tc>
                <a:tc>
                  <a:txBody>
                    <a:bodyPr/>
                    <a:lstStyle/>
                    <a:p>
                      <a:pPr algn="l"/>
                      <a:r>
                        <a:rPr lang="en-US" sz="1200" dirty="0">
                          <a:solidFill>
                            <a:schemeClr val="tx1"/>
                          </a:solidFill>
                          <a:latin typeface="Times New Roman" pitchFamily="18" charset="0"/>
                          <a:cs typeface="Times New Roman" pitchFamily="18" charset="0"/>
                        </a:rPr>
                        <a:t>2021</a:t>
                      </a:r>
                    </a:p>
                  </a:txBody>
                  <a:tcPr/>
                </a:tc>
                <a:tc>
                  <a:txBody>
                    <a:bodyPr/>
                    <a:lstStyle/>
                    <a:p>
                      <a:pPr algn="l">
                        <a:lnSpc>
                          <a:spcPct val="107000"/>
                        </a:lnSpc>
                        <a:spcAft>
                          <a:spcPts val="0"/>
                        </a:spcAft>
                      </a:pPr>
                      <a:r>
                        <a:rPr lang="en-US" sz="1200" kern="100" dirty="0" err="1">
                          <a:solidFill>
                            <a:schemeClr val="tx1"/>
                          </a:solidFill>
                          <a:latin typeface="Times New Roman" pitchFamily="18" charset="0"/>
                          <a:ea typeface="Calibri"/>
                          <a:cs typeface="Times New Roman" pitchFamily="18" charset="0"/>
                        </a:rPr>
                        <a:t>R.S.Latha</a:t>
                      </a:r>
                      <a:endParaRPr lang="en-US" sz="1200" kern="100" dirty="0">
                        <a:solidFill>
                          <a:schemeClr val="tx1"/>
                        </a:solidFill>
                        <a:latin typeface="Times New Roman" pitchFamily="18" charset="0"/>
                        <a:ea typeface="Calibri"/>
                        <a:cs typeface="Times New Roman" pitchFamily="18" charset="0"/>
                      </a:endParaRPr>
                    </a:p>
                    <a:p>
                      <a:pPr algn="l">
                        <a:lnSpc>
                          <a:spcPct val="107000"/>
                        </a:lnSpc>
                        <a:spcAft>
                          <a:spcPts val="0"/>
                        </a:spcAft>
                      </a:pPr>
                      <a:r>
                        <a:rPr lang="en-US" sz="1200" kern="100" dirty="0" err="1">
                          <a:solidFill>
                            <a:schemeClr val="tx1"/>
                          </a:solidFill>
                          <a:latin typeface="Times New Roman" pitchFamily="18" charset="0"/>
                          <a:ea typeface="Calibri"/>
                          <a:cs typeface="Times New Roman" pitchFamily="18" charset="0"/>
                        </a:rPr>
                        <a:t>G.R.Sreekanthh</a:t>
                      </a:r>
                      <a:endParaRPr lang="en-US" sz="1200" kern="100" dirty="0">
                        <a:solidFill>
                          <a:schemeClr val="tx1"/>
                        </a:solidFill>
                        <a:latin typeface="Times New Roman" pitchFamily="18" charset="0"/>
                        <a:ea typeface="Calibri"/>
                        <a:cs typeface="Times New Roman" pitchFamily="18" charset="0"/>
                      </a:endParaRPr>
                    </a:p>
                  </a:txBody>
                  <a:tcPr marL="68580" marR="68580" marT="0" marB="0"/>
                </a:tc>
                <a:tc>
                  <a:txBody>
                    <a:bodyPr/>
                    <a:lstStyle/>
                    <a:p>
                      <a:pPr algn="l">
                        <a:lnSpc>
                          <a:spcPct val="107000"/>
                        </a:lnSpc>
                        <a:spcAft>
                          <a:spcPts val="0"/>
                        </a:spcAft>
                      </a:pPr>
                      <a:r>
                        <a:rPr lang="en-US" sz="1200" kern="100" dirty="0">
                          <a:solidFill>
                            <a:schemeClr val="tx1"/>
                          </a:solidFill>
                          <a:latin typeface="Times New Roman" pitchFamily="18" charset="0"/>
                          <a:ea typeface="Calibri"/>
                          <a:cs typeface="Times New Roman" pitchFamily="18" charset="0"/>
                        </a:rPr>
                        <a:t>Algal leaf spot, Gray blight, White spot, Brown blight, Red scab, Bud blight, and Grey blight.</a:t>
                      </a:r>
                    </a:p>
                  </a:txBody>
                  <a:tcPr marL="68580" marR="68580" marT="0" marB="0"/>
                </a:tc>
                <a:tc>
                  <a:txBody>
                    <a:bodyPr/>
                    <a:lstStyle/>
                    <a:p>
                      <a:pPr algn="l"/>
                      <a:r>
                        <a:rPr lang="en-US" sz="1200" dirty="0">
                          <a:solidFill>
                            <a:schemeClr val="tx1"/>
                          </a:solidFill>
                          <a:latin typeface="Times New Roman" pitchFamily="18" charset="0"/>
                          <a:cs typeface="Times New Roman" pitchFamily="18" charset="0"/>
                        </a:rPr>
                        <a:t>CNN</a:t>
                      </a:r>
                    </a:p>
                  </a:txBody>
                  <a:tcPr/>
                </a:tc>
                <a:tc>
                  <a:txBody>
                    <a:bodyPr/>
                    <a:lstStyle/>
                    <a:p>
                      <a:pPr algn="l"/>
                      <a:r>
                        <a:rPr lang="en-US" sz="1200" kern="1200" dirty="0">
                          <a:solidFill>
                            <a:schemeClr val="tx1"/>
                          </a:solidFill>
                          <a:latin typeface="Times New Roman" pitchFamily="18" charset="0"/>
                          <a:ea typeface="+mn-ea"/>
                          <a:cs typeface="Times New Roman" pitchFamily="18" charset="0"/>
                        </a:rPr>
                        <a:t>Accuracy :94.45% </a:t>
                      </a:r>
                      <a:endParaRPr lang="en-US" sz="12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2586739097"/>
                  </a:ext>
                </a:extLst>
              </a:tr>
            </a:tbl>
          </a:graphicData>
        </a:graphic>
      </p:graphicFrame>
    </p:spTree>
    <p:extLst>
      <p:ext uri="{BB962C8B-B14F-4D97-AF65-F5344CB8AC3E}">
        <p14:creationId xmlns:p14="http://schemas.microsoft.com/office/powerpoint/2010/main" val="398422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3929B9-CA9D-3179-D084-F7E87F790CB9}"/>
              </a:ext>
            </a:extLst>
          </p:cNvPr>
          <p:cNvSpPr>
            <a:spLocks noGrp="1"/>
          </p:cNvSpPr>
          <p:nvPr>
            <p:ph idx="1"/>
          </p:nvPr>
        </p:nvSpPr>
        <p:spPr>
          <a:xfrm>
            <a:off x="677333" y="672861"/>
            <a:ext cx="10200575" cy="5546784"/>
          </a:xfrm>
        </p:spPr>
        <p:txBody>
          <a:bodyPr/>
          <a:lstStyle/>
          <a:p>
            <a:pPr marL="0" indent="0" algn="ctr">
              <a:buNone/>
            </a:pPr>
            <a:r>
              <a:rPr lang="en-US" sz="4000" b="1" dirty="0"/>
              <a:t>METHODOLOGY</a:t>
            </a:r>
          </a:p>
          <a:p>
            <a:r>
              <a:rPr lang="en-US" dirty="0"/>
              <a:t>Dataset used</a:t>
            </a:r>
          </a:p>
          <a:p>
            <a:r>
              <a:rPr lang="en-US" dirty="0"/>
              <a:t>Data Pre-processing</a:t>
            </a:r>
          </a:p>
          <a:p>
            <a:r>
              <a:rPr lang="en-US" dirty="0"/>
              <a:t>Model Selection</a:t>
            </a:r>
          </a:p>
          <a:p>
            <a:r>
              <a:rPr lang="en-US" dirty="0"/>
              <a:t>Train Model</a:t>
            </a:r>
          </a:p>
          <a:p>
            <a:r>
              <a:rPr lang="en-US" dirty="0"/>
              <a:t>Validate the Model</a:t>
            </a:r>
          </a:p>
          <a:p>
            <a:r>
              <a:rPr lang="en-US" dirty="0"/>
              <a:t>Test the Model</a:t>
            </a:r>
          </a:p>
          <a:p>
            <a:r>
              <a:rPr lang="en-US" dirty="0"/>
              <a:t>Evaluate the model</a:t>
            </a:r>
          </a:p>
          <a:p>
            <a:pPr lvl="2"/>
            <a:endParaRPr lang="en-US" dirty="0"/>
          </a:p>
          <a:p>
            <a:pPr marL="0" indent="0">
              <a:buNone/>
            </a:pPr>
            <a:endParaRPr lang="en-US" dirty="0"/>
          </a:p>
        </p:txBody>
      </p:sp>
      <p:sp>
        <p:nvSpPr>
          <p:cNvPr id="2" name="Freeform: Shape 1">
            <a:extLst>
              <a:ext uri="{FF2B5EF4-FFF2-40B4-BE49-F238E27FC236}">
                <a16:creationId xmlns:a16="http://schemas.microsoft.com/office/drawing/2014/main" id="{AC0FA628-FDEC-C083-8781-BC85548687B2}"/>
              </a:ext>
            </a:extLst>
          </p:cNvPr>
          <p:cNvSpPr/>
          <p:nvPr/>
        </p:nvSpPr>
        <p:spPr>
          <a:xfrm rot="5400000">
            <a:off x="6558649" y="-207044"/>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1574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F5733-7BB1-01AF-DF2A-FF922E650B5F}"/>
              </a:ext>
            </a:extLst>
          </p:cNvPr>
          <p:cNvSpPr>
            <a:spLocks noGrp="1"/>
          </p:cNvSpPr>
          <p:nvPr>
            <p:ph idx="1"/>
          </p:nvPr>
        </p:nvSpPr>
        <p:spPr>
          <a:xfrm>
            <a:off x="677334" y="534839"/>
            <a:ext cx="10329972" cy="5710686"/>
          </a:xfrm>
        </p:spPr>
        <p:txBody>
          <a:bodyPr>
            <a:normAutofit lnSpcReduction="10000"/>
          </a:bodyPr>
          <a:lstStyle/>
          <a:p>
            <a:pPr marL="0" indent="0" algn="ctr">
              <a:buNone/>
            </a:pPr>
            <a:r>
              <a:rPr lang="en-US" sz="4000" b="1" u="sng" dirty="0">
                <a:latin typeface="Times New Roman" pitchFamily="18" charset="0"/>
                <a:cs typeface="Times New Roman" pitchFamily="18" charset="0"/>
              </a:rPr>
              <a:t>Dataset Used:</a:t>
            </a:r>
          </a:p>
          <a:p>
            <a:pPr marL="0" indent="0" algn="just">
              <a:buNone/>
            </a:pPr>
            <a:r>
              <a:rPr lang="en-US" sz="2800" dirty="0">
                <a:latin typeface="Times New Roman" pitchFamily="18" charset="0"/>
                <a:cs typeface="Times New Roman" pitchFamily="18" charset="0"/>
              </a:rPr>
              <a:t>The “The tea Leaf Disease” dataset contains class of healthy tea leaves and unhealthy leaves. A total of 5867 images combined healthy and diseased leaves.</a:t>
            </a:r>
          </a:p>
          <a:p>
            <a:pPr marL="0" indent="0" algn="just">
              <a:buNone/>
            </a:pPr>
            <a:r>
              <a:rPr lang="en-US" sz="2800" dirty="0">
                <a:latin typeface="Times New Roman" pitchFamily="18" charset="0"/>
                <a:cs typeface="Times New Roman" pitchFamily="18" charset="0"/>
              </a:rPr>
              <a:t>The Dataset contains 5 common diseases of tea along with healthy leaves:</a:t>
            </a:r>
          </a:p>
          <a:p>
            <a:pPr marL="0" indent="0" algn="just"/>
            <a:r>
              <a:rPr lang="en-US" sz="2800" dirty="0">
                <a:latin typeface="Times New Roman" pitchFamily="18" charset="0"/>
                <a:cs typeface="Times New Roman" pitchFamily="18" charset="0"/>
              </a:rPr>
              <a:t>Gray blight = 867 images</a:t>
            </a:r>
          </a:p>
          <a:p>
            <a:pPr marL="0" indent="0" algn="just"/>
            <a:r>
              <a:rPr lang="en-US" sz="2800" dirty="0">
                <a:latin typeface="Times New Roman" pitchFamily="18" charset="0"/>
                <a:cs typeface="Times New Roman" pitchFamily="18" charset="0"/>
              </a:rPr>
              <a:t>Brown blight = 1000 images</a:t>
            </a:r>
          </a:p>
          <a:p>
            <a:pPr marL="0" indent="0" algn="just"/>
            <a:r>
              <a:rPr lang="en-US" sz="2800" dirty="0">
                <a:latin typeface="Times New Roman" pitchFamily="18" charset="0"/>
                <a:cs typeface="Times New Roman" pitchFamily="18" charset="0"/>
              </a:rPr>
              <a:t>White spot  = 1000 images</a:t>
            </a:r>
          </a:p>
          <a:p>
            <a:pPr marL="0" indent="0" algn="just"/>
            <a:r>
              <a:rPr lang="en-US" sz="2800" dirty="0">
                <a:latin typeface="Times New Roman" pitchFamily="18" charset="0"/>
                <a:cs typeface="Times New Roman" pitchFamily="18" charset="0"/>
              </a:rPr>
              <a:t>Algal leaf = 1000 images</a:t>
            </a:r>
          </a:p>
          <a:p>
            <a:pPr marL="0" indent="0" algn="just"/>
            <a:r>
              <a:rPr lang="en-US" sz="2800" dirty="0">
                <a:latin typeface="Times New Roman" pitchFamily="18" charset="0"/>
                <a:cs typeface="Times New Roman" pitchFamily="18" charset="0"/>
              </a:rPr>
              <a:t>Red leaf spot = 1000 images </a:t>
            </a:r>
          </a:p>
          <a:p>
            <a:pPr marL="0" indent="0" algn="just">
              <a:buNone/>
            </a:pPr>
            <a:r>
              <a:rPr lang="en-US" sz="2800" dirty="0">
                <a:latin typeface="Times New Roman" pitchFamily="18" charset="0"/>
                <a:cs typeface="Times New Roman" pitchFamily="18" charset="0"/>
              </a:rPr>
              <a:t>It also contains 1000 images of healthy leaves.</a:t>
            </a:r>
          </a:p>
          <a:p>
            <a:pPr marL="0" indent="0" algn="just">
              <a:buNone/>
            </a:pPr>
            <a:endParaRPr lang="en-US" sz="2800" dirty="0">
              <a:latin typeface="Times New Roman" pitchFamily="18" charset="0"/>
              <a:cs typeface="Times New Roman" pitchFamily="18" charset="0"/>
            </a:endParaRPr>
          </a:p>
        </p:txBody>
      </p:sp>
      <p:sp>
        <p:nvSpPr>
          <p:cNvPr id="2" name="Freeform: Shape 1">
            <a:extLst>
              <a:ext uri="{FF2B5EF4-FFF2-40B4-BE49-F238E27FC236}">
                <a16:creationId xmlns:a16="http://schemas.microsoft.com/office/drawing/2014/main" id="{30A6DBA5-60AF-8278-9102-D244F9A6C64E}"/>
              </a:ext>
            </a:extLst>
          </p:cNvPr>
          <p:cNvSpPr/>
          <p:nvPr/>
        </p:nvSpPr>
        <p:spPr>
          <a:xfrm rot="5400000">
            <a:off x="6301197" y="3663620"/>
            <a:ext cx="8398029" cy="7619679"/>
          </a:xfrm>
          <a:custGeom>
            <a:avLst/>
            <a:gdLst>
              <a:gd name="connsiteX0" fmla="*/ 6404337 w 8398029"/>
              <a:gd name="connsiteY0" fmla="*/ 6601914 h 7619679"/>
              <a:gd name="connsiteX1" fmla="*/ 6867158 w 8398029"/>
              <a:gd name="connsiteY1" fmla="*/ 5676272 h 7619679"/>
              <a:gd name="connsiteX2" fmla="*/ 7935208 w 8398029"/>
              <a:gd name="connsiteY2" fmla="*/ 5676272 h 7619679"/>
              <a:gd name="connsiteX3" fmla="*/ 8398029 w 8398029"/>
              <a:gd name="connsiteY3" fmla="*/ 6601914 h 7619679"/>
              <a:gd name="connsiteX4" fmla="*/ 7935208 w 8398029"/>
              <a:gd name="connsiteY4" fmla="*/ 7527556 h 7619679"/>
              <a:gd name="connsiteX5" fmla="*/ 6867158 w 8398029"/>
              <a:gd name="connsiteY5" fmla="*/ 7527556 h 7619679"/>
              <a:gd name="connsiteX6" fmla="*/ 6362401 w 8398029"/>
              <a:gd name="connsiteY6" fmla="*/ 4708158 h 7619679"/>
              <a:gd name="connsiteX7" fmla="*/ 6825222 w 8398029"/>
              <a:gd name="connsiteY7" fmla="*/ 3782516 h 7619679"/>
              <a:gd name="connsiteX8" fmla="*/ 7893272 w 8398029"/>
              <a:gd name="connsiteY8" fmla="*/ 3782516 h 7619679"/>
              <a:gd name="connsiteX9" fmla="*/ 8356093 w 8398029"/>
              <a:gd name="connsiteY9" fmla="*/ 4708158 h 7619679"/>
              <a:gd name="connsiteX10" fmla="*/ 7893272 w 8398029"/>
              <a:gd name="connsiteY10" fmla="*/ 5633800 h 7619679"/>
              <a:gd name="connsiteX11" fmla="*/ 6825222 w 8398029"/>
              <a:gd name="connsiteY11" fmla="*/ 5633800 h 7619679"/>
              <a:gd name="connsiteX12" fmla="*/ 6329454 w 8398029"/>
              <a:gd name="connsiteY12" fmla="*/ 2774427 h 7619679"/>
              <a:gd name="connsiteX13" fmla="*/ 6792275 w 8398029"/>
              <a:gd name="connsiteY13" fmla="*/ 1848785 h 7619679"/>
              <a:gd name="connsiteX14" fmla="*/ 7860325 w 8398029"/>
              <a:gd name="connsiteY14" fmla="*/ 1848785 h 7619679"/>
              <a:gd name="connsiteX15" fmla="*/ 8323146 w 8398029"/>
              <a:gd name="connsiteY15" fmla="*/ 2774427 h 7619679"/>
              <a:gd name="connsiteX16" fmla="*/ 7860325 w 8398029"/>
              <a:gd name="connsiteY16" fmla="*/ 3700069 h 7619679"/>
              <a:gd name="connsiteX17" fmla="*/ 6792275 w 8398029"/>
              <a:gd name="connsiteY17" fmla="*/ 3700069 h 7619679"/>
              <a:gd name="connsiteX18" fmla="*/ 4808626 w 8398029"/>
              <a:gd name="connsiteY18" fmla="*/ 5676272 h 7619679"/>
              <a:gd name="connsiteX19" fmla="*/ 5271447 w 8398029"/>
              <a:gd name="connsiteY19" fmla="*/ 4750630 h 7619679"/>
              <a:gd name="connsiteX20" fmla="*/ 6339497 w 8398029"/>
              <a:gd name="connsiteY20" fmla="*/ 4750630 h 7619679"/>
              <a:gd name="connsiteX21" fmla="*/ 6802318 w 8398029"/>
              <a:gd name="connsiteY21" fmla="*/ 5676272 h 7619679"/>
              <a:gd name="connsiteX22" fmla="*/ 6339497 w 8398029"/>
              <a:gd name="connsiteY22" fmla="*/ 6601914 h 7619679"/>
              <a:gd name="connsiteX23" fmla="*/ 5271447 w 8398029"/>
              <a:gd name="connsiteY23" fmla="*/ 6601914 h 7619679"/>
              <a:gd name="connsiteX24" fmla="*/ 4784095 w 8398029"/>
              <a:gd name="connsiteY24" fmla="*/ 3706003 h 7619679"/>
              <a:gd name="connsiteX25" fmla="*/ 5246916 w 8398029"/>
              <a:gd name="connsiteY25" fmla="*/ 2780361 h 7619679"/>
              <a:gd name="connsiteX26" fmla="*/ 6314966 w 8398029"/>
              <a:gd name="connsiteY26" fmla="*/ 2780361 h 7619679"/>
              <a:gd name="connsiteX27" fmla="*/ 6777787 w 8398029"/>
              <a:gd name="connsiteY27" fmla="*/ 3706003 h 7619679"/>
              <a:gd name="connsiteX28" fmla="*/ 6314966 w 8398029"/>
              <a:gd name="connsiteY28" fmla="*/ 4631645 h 7619679"/>
              <a:gd name="connsiteX29" fmla="*/ 5246916 w 8398029"/>
              <a:gd name="connsiteY29" fmla="*/ 4631645 h 7619679"/>
              <a:gd name="connsiteX30" fmla="*/ 4759261 w 8398029"/>
              <a:gd name="connsiteY30" fmla="*/ 1767587 h 7619679"/>
              <a:gd name="connsiteX31" fmla="*/ 5222082 w 8398029"/>
              <a:gd name="connsiteY31" fmla="*/ 841945 h 7619679"/>
              <a:gd name="connsiteX32" fmla="*/ 6290132 w 8398029"/>
              <a:gd name="connsiteY32" fmla="*/ 841945 h 7619679"/>
              <a:gd name="connsiteX33" fmla="*/ 6752953 w 8398029"/>
              <a:gd name="connsiteY33" fmla="*/ 1767587 h 7619679"/>
              <a:gd name="connsiteX34" fmla="*/ 6290132 w 8398029"/>
              <a:gd name="connsiteY34" fmla="*/ 2693229 h 7619679"/>
              <a:gd name="connsiteX35" fmla="*/ 5222082 w 8398029"/>
              <a:gd name="connsiteY35" fmla="*/ 2693229 h 7619679"/>
              <a:gd name="connsiteX36" fmla="*/ 3254851 w 8398029"/>
              <a:gd name="connsiteY36" fmla="*/ 4719400 h 7619679"/>
              <a:gd name="connsiteX37" fmla="*/ 3717672 w 8398029"/>
              <a:gd name="connsiteY37" fmla="*/ 3793758 h 7619679"/>
              <a:gd name="connsiteX38" fmla="*/ 4785721 w 8398029"/>
              <a:gd name="connsiteY38" fmla="*/ 3793758 h 7619679"/>
              <a:gd name="connsiteX39" fmla="*/ 5248542 w 8398029"/>
              <a:gd name="connsiteY39" fmla="*/ 4719400 h 7619679"/>
              <a:gd name="connsiteX40" fmla="*/ 4785721 w 8398029"/>
              <a:gd name="connsiteY40" fmla="*/ 5645042 h 7619679"/>
              <a:gd name="connsiteX41" fmla="*/ 3717672 w 8398029"/>
              <a:gd name="connsiteY41" fmla="*/ 5645042 h 7619679"/>
              <a:gd name="connsiteX42" fmla="*/ 3254851 w 8398029"/>
              <a:gd name="connsiteY42" fmla="*/ 6694037 h 7619679"/>
              <a:gd name="connsiteX43" fmla="*/ 3717672 w 8398029"/>
              <a:gd name="connsiteY43" fmla="*/ 5768395 h 7619679"/>
              <a:gd name="connsiteX44" fmla="*/ 4785721 w 8398029"/>
              <a:gd name="connsiteY44" fmla="*/ 5768395 h 7619679"/>
              <a:gd name="connsiteX45" fmla="*/ 5248542 w 8398029"/>
              <a:gd name="connsiteY45" fmla="*/ 6694037 h 7619679"/>
              <a:gd name="connsiteX46" fmla="*/ 4785721 w 8398029"/>
              <a:gd name="connsiteY46" fmla="*/ 7619679 h 7619679"/>
              <a:gd name="connsiteX47" fmla="*/ 3717672 w 8398029"/>
              <a:gd name="connsiteY47" fmla="*/ 7619679 h 7619679"/>
              <a:gd name="connsiteX48" fmla="*/ 3189069 w 8398029"/>
              <a:gd name="connsiteY48" fmla="*/ 2746014 h 7619679"/>
              <a:gd name="connsiteX49" fmla="*/ 3651890 w 8398029"/>
              <a:gd name="connsiteY49" fmla="*/ 1820372 h 7619679"/>
              <a:gd name="connsiteX50" fmla="*/ 4719939 w 8398029"/>
              <a:gd name="connsiteY50" fmla="*/ 1820372 h 7619679"/>
              <a:gd name="connsiteX51" fmla="*/ 5182760 w 8398029"/>
              <a:gd name="connsiteY51" fmla="*/ 2746014 h 7619679"/>
              <a:gd name="connsiteX52" fmla="*/ 4719939 w 8398029"/>
              <a:gd name="connsiteY52" fmla="*/ 3671656 h 7619679"/>
              <a:gd name="connsiteX53" fmla="*/ 3651890 w 8398029"/>
              <a:gd name="connsiteY53" fmla="*/ 3671656 h 7619679"/>
              <a:gd name="connsiteX54" fmla="*/ 1659824 w 8398029"/>
              <a:gd name="connsiteY54" fmla="*/ 5724832 h 7619679"/>
              <a:gd name="connsiteX55" fmla="*/ 2122645 w 8398029"/>
              <a:gd name="connsiteY55" fmla="*/ 4799190 h 7619679"/>
              <a:gd name="connsiteX56" fmla="*/ 3190695 w 8398029"/>
              <a:gd name="connsiteY56" fmla="*/ 4799190 h 7619679"/>
              <a:gd name="connsiteX57" fmla="*/ 3653516 w 8398029"/>
              <a:gd name="connsiteY57" fmla="*/ 5724832 h 7619679"/>
              <a:gd name="connsiteX58" fmla="*/ 3190695 w 8398029"/>
              <a:gd name="connsiteY58" fmla="*/ 6650474 h 7619679"/>
              <a:gd name="connsiteX59" fmla="*/ 2122645 w 8398029"/>
              <a:gd name="connsiteY59" fmla="*/ 6650474 h 7619679"/>
              <a:gd name="connsiteX60" fmla="*/ 1659823 w 8398029"/>
              <a:gd name="connsiteY60" fmla="*/ 3782516 h 7619679"/>
              <a:gd name="connsiteX61" fmla="*/ 2122645 w 8398029"/>
              <a:gd name="connsiteY61" fmla="*/ 2856874 h 7619679"/>
              <a:gd name="connsiteX62" fmla="*/ 3190695 w 8398029"/>
              <a:gd name="connsiteY62" fmla="*/ 2856874 h 7619679"/>
              <a:gd name="connsiteX63" fmla="*/ 3653516 w 8398029"/>
              <a:gd name="connsiteY63" fmla="*/ 3782516 h 7619679"/>
              <a:gd name="connsiteX64" fmla="*/ 3190695 w 8398029"/>
              <a:gd name="connsiteY64" fmla="*/ 4708158 h 7619679"/>
              <a:gd name="connsiteX65" fmla="*/ 2122645 w 8398029"/>
              <a:gd name="connsiteY65" fmla="*/ 4708158 h 7619679"/>
              <a:gd name="connsiteX66" fmla="*/ 1606350 w 8398029"/>
              <a:gd name="connsiteY66" fmla="*/ 1840200 h 7619679"/>
              <a:gd name="connsiteX67" fmla="*/ 2069171 w 8398029"/>
              <a:gd name="connsiteY67" fmla="*/ 914558 h 7619679"/>
              <a:gd name="connsiteX68" fmla="*/ 3137221 w 8398029"/>
              <a:gd name="connsiteY68" fmla="*/ 914558 h 7619679"/>
              <a:gd name="connsiteX69" fmla="*/ 3600042 w 8398029"/>
              <a:gd name="connsiteY69" fmla="*/ 1840200 h 7619679"/>
              <a:gd name="connsiteX70" fmla="*/ 3137221 w 8398029"/>
              <a:gd name="connsiteY70" fmla="*/ 2765842 h 7619679"/>
              <a:gd name="connsiteX71" fmla="*/ 2069171 w 8398029"/>
              <a:gd name="connsiteY71" fmla="*/ 2765842 h 7619679"/>
              <a:gd name="connsiteX72" fmla="*/ 106050 w 8398029"/>
              <a:gd name="connsiteY72" fmla="*/ 2840318 h 7619679"/>
              <a:gd name="connsiteX73" fmla="*/ 568870 w 8398029"/>
              <a:gd name="connsiteY73" fmla="*/ 1914676 h 7619679"/>
              <a:gd name="connsiteX74" fmla="*/ 1636920 w 8398029"/>
              <a:gd name="connsiteY74" fmla="*/ 1914676 h 7619679"/>
              <a:gd name="connsiteX75" fmla="*/ 2099741 w 8398029"/>
              <a:gd name="connsiteY75" fmla="*/ 2840318 h 7619679"/>
              <a:gd name="connsiteX76" fmla="*/ 1636920 w 8398029"/>
              <a:gd name="connsiteY76" fmla="*/ 3765960 h 7619679"/>
              <a:gd name="connsiteX77" fmla="*/ 568870 w 8398029"/>
              <a:gd name="connsiteY77" fmla="*/ 3765960 h 7619679"/>
              <a:gd name="connsiteX78" fmla="*/ 79593 w 8398029"/>
              <a:gd name="connsiteY78" fmla="*/ 4719400 h 7619679"/>
              <a:gd name="connsiteX79" fmla="*/ 542413 w 8398029"/>
              <a:gd name="connsiteY79" fmla="*/ 3793758 h 7619679"/>
              <a:gd name="connsiteX80" fmla="*/ 1610463 w 8398029"/>
              <a:gd name="connsiteY80" fmla="*/ 3793758 h 7619679"/>
              <a:gd name="connsiteX81" fmla="*/ 2073284 w 8398029"/>
              <a:gd name="connsiteY81" fmla="*/ 4719400 h 7619679"/>
              <a:gd name="connsiteX82" fmla="*/ 1610463 w 8398029"/>
              <a:gd name="connsiteY82" fmla="*/ 5645042 h 7619679"/>
              <a:gd name="connsiteX83" fmla="*/ 542413 w 8398029"/>
              <a:gd name="connsiteY83" fmla="*/ 5645042 h 7619679"/>
              <a:gd name="connsiteX84" fmla="*/ 0 w 8398029"/>
              <a:gd name="connsiteY84" fmla="*/ 925642 h 7619679"/>
              <a:gd name="connsiteX85" fmla="*/ 462821 w 8398029"/>
              <a:gd name="connsiteY85" fmla="*/ 0 h 7619679"/>
              <a:gd name="connsiteX86" fmla="*/ 1530871 w 8398029"/>
              <a:gd name="connsiteY86" fmla="*/ 0 h 7619679"/>
              <a:gd name="connsiteX87" fmla="*/ 1993692 w 8398029"/>
              <a:gd name="connsiteY87" fmla="*/ 925642 h 7619679"/>
              <a:gd name="connsiteX88" fmla="*/ 1530871 w 8398029"/>
              <a:gd name="connsiteY88" fmla="*/ 1851284 h 7619679"/>
              <a:gd name="connsiteX89" fmla="*/ 462821 w 8398029"/>
              <a:gd name="connsiteY89" fmla="*/ 1851284 h 76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398029" h="7619679">
                <a:moveTo>
                  <a:pt x="6404337" y="6601914"/>
                </a:moveTo>
                <a:lnTo>
                  <a:pt x="6867158" y="5676272"/>
                </a:lnTo>
                <a:lnTo>
                  <a:pt x="7935208" y="5676272"/>
                </a:lnTo>
                <a:lnTo>
                  <a:pt x="8398029" y="6601914"/>
                </a:lnTo>
                <a:lnTo>
                  <a:pt x="7935208" y="7527556"/>
                </a:lnTo>
                <a:lnTo>
                  <a:pt x="6867158" y="7527556"/>
                </a:lnTo>
                <a:close/>
                <a:moveTo>
                  <a:pt x="6362401" y="4708158"/>
                </a:moveTo>
                <a:lnTo>
                  <a:pt x="6825222" y="3782516"/>
                </a:lnTo>
                <a:lnTo>
                  <a:pt x="7893272" y="3782516"/>
                </a:lnTo>
                <a:lnTo>
                  <a:pt x="8356093" y="4708158"/>
                </a:lnTo>
                <a:lnTo>
                  <a:pt x="7893272" y="5633800"/>
                </a:lnTo>
                <a:lnTo>
                  <a:pt x="6825222" y="5633800"/>
                </a:lnTo>
                <a:close/>
                <a:moveTo>
                  <a:pt x="6329454" y="2774427"/>
                </a:moveTo>
                <a:lnTo>
                  <a:pt x="6792275" y="1848785"/>
                </a:lnTo>
                <a:lnTo>
                  <a:pt x="7860325" y="1848785"/>
                </a:lnTo>
                <a:lnTo>
                  <a:pt x="8323146" y="2774427"/>
                </a:lnTo>
                <a:lnTo>
                  <a:pt x="7860325" y="3700069"/>
                </a:lnTo>
                <a:lnTo>
                  <a:pt x="6792275" y="3700069"/>
                </a:lnTo>
                <a:close/>
                <a:moveTo>
                  <a:pt x="4808626" y="5676272"/>
                </a:moveTo>
                <a:lnTo>
                  <a:pt x="5271447" y="4750630"/>
                </a:lnTo>
                <a:lnTo>
                  <a:pt x="6339497" y="4750630"/>
                </a:lnTo>
                <a:lnTo>
                  <a:pt x="6802318" y="5676272"/>
                </a:lnTo>
                <a:lnTo>
                  <a:pt x="6339497" y="6601914"/>
                </a:lnTo>
                <a:lnTo>
                  <a:pt x="5271447" y="6601914"/>
                </a:lnTo>
                <a:close/>
                <a:moveTo>
                  <a:pt x="4784095" y="3706003"/>
                </a:moveTo>
                <a:lnTo>
                  <a:pt x="5246916" y="2780361"/>
                </a:lnTo>
                <a:lnTo>
                  <a:pt x="6314966" y="2780361"/>
                </a:lnTo>
                <a:lnTo>
                  <a:pt x="6777787" y="3706003"/>
                </a:lnTo>
                <a:lnTo>
                  <a:pt x="6314966" y="4631645"/>
                </a:lnTo>
                <a:lnTo>
                  <a:pt x="5246916" y="4631645"/>
                </a:lnTo>
                <a:close/>
                <a:moveTo>
                  <a:pt x="4759261" y="1767587"/>
                </a:moveTo>
                <a:lnTo>
                  <a:pt x="5222082" y="841945"/>
                </a:lnTo>
                <a:lnTo>
                  <a:pt x="6290132" y="841945"/>
                </a:lnTo>
                <a:lnTo>
                  <a:pt x="6752953" y="1767587"/>
                </a:lnTo>
                <a:lnTo>
                  <a:pt x="6290132" y="2693229"/>
                </a:lnTo>
                <a:lnTo>
                  <a:pt x="5222082" y="2693229"/>
                </a:lnTo>
                <a:close/>
                <a:moveTo>
                  <a:pt x="3254851" y="4719400"/>
                </a:moveTo>
                <a:lnTo>
                  <a:pt x="3717672" y="3793758"/>
                </a:lnTo>
                <a:lnTo>
                  <a:pt x="4785721" y="3793758"/>
                </a:lnTo>
                <a:lnTo>
                  <a:pt x="5248542" y="4719400"/>
                </a:lnTo>
                <a:lnTo>
                  <a:pt x="4785721" y="5645042"/>
                </a:lnTo>
                <a:lnTo>
                  <a:pt x="3717672" y="5645042"/>
                </a:lnTo>
                <a:close/>
                <a:moveTo>
                  <a:pt x="3254851" y="6694037"/>
                </a:moveTo>
                <a:lnTo>
                  <a:pt x="3717672" y="5768395"/>
                </a:lnTo>
                <a:lnTo>
                  <a:pt x="4785721" y="5768395"/>
                </a:lnTo>
                <a:lnTo>
                  <a:pt x="5248542" y="6694037"/>
                </a:lnTo>
                <a:lnTo>
                  <a:pt x="4785721" y="7619679"/>
                </a:lnTo>
                <a:lnTo>
                  <a:pt x="3717672" y="7619679"/>
                </a:lnTo>
                <a:close/>
                <a:moveTo>
                  <a:pt x="3189069" y="2746014"/>
                </a:moveTo>
                <a:lnTo>
                  <a:pt x="3651890" y="1820372"/>
                </a:lnTo>
                <a:lnTo>
                  <a:pt x="4719939" y="1820372"/>
                </a:lnTo>
                <a:lnTo>
                  <a:pt x="5182760" y="2746014"/>
                </a:lnTo>
                <a:lnTo>
                  <a:pt x="4719939" y="3671656"/>
                </a:lnTo>
                <a:lnTo>
                  <a:pt x="3651890" y="3671656"/>
                </a:lnTo>
                <a:close/>
                <a:moveTo>
                  <a:pt x="1659824" y="5724832"/>
                </a:moveTo>
                <a:lnTo>
                  <a:pt x="2122645" y="4799190"/>
                </a:lnTo>
                <a:lnTo>
                  <a:pt x="3190695" y="4799190"/>
                </a:lnTo>
                <a:lnTo>
                  <a:pt x="3653516" y="5724832"/>
                </a:lnTo>
                <a:lnTo>
                  <a:pt x="3190695" y="6650474"/>
                </a:lnTo>
                <a:lnTo>
                  <a:pt x="2122645" y="6650474"/>
                </a:lnTo>
                <a:close/>
                <a:moveTo>
                  <a:pt x="1659823" y="3782516"/>
                </a:moveTo>
                <a:lnTo>
                  <a:pt x="2122645" y="2856874"/>
                </a:lnTo>
                <a:lnTo>
                  <a:pt x="3190695" y="2856874"/>
                </a:lnTo>
                <a:lnTo>
                  <a:pt x="3653516" y="3782516"/>
                </a:lnTo>
                <a:lnTo>
                  <a:pt x="3190695" y="4708158"/>
                </a:lnTo>
                <a:lnTo>
                  <a:pt x="2122645" y="4708158"/>
                </a:lnTo>
                <a:close/>
                <a:moveTo>
                  <a:pt x="1606350" y="1840200"/>
                </a:moveTo>
                <a:lnTo>
                  <a:pt x="2069171" y="914558"/>
                </a:lnTo>
                <a:lnTo>
                  <a:pt x="3137221" y="914558"/>
                </a:lnTo>
                <a:lnTo>
                  <a:pt x="3600042" y="1840200"/>
                </a:lnTo>
                <a:lnTo>
                  <a:pt x="3137221" y="2765842"/>
                </a:lnTo>
                <a:lnTo>
                  <a:pt x="2069171" y="2765842"/>
                </a:lnTo>
                <a:close/>
                <a:moveTo>
                  <a:pt x="106050" y="2840318"/>
                </a:moveTo>
                <a:lnTo>
                  <a:pt x="568870" y="1914676"/>
                </a:lnTo>
                <a:lnTo>
                  <a:pt x="1636920" y="1914676"/>
                </a:lnTo>
                <a:lnTo>
                  <a:pt x="2099741" y="2840318"/>
                </a:lnTo>
                <a:lnTo>
                  <a:pt x="1636920" y="3765960"/>
                </a:lnTo>
                <a:lnTo>
                  <a:pt x="568870" y="3765960"/>
                </a:lnTo>
                <a:close/>
                <a:moveTo>
                  <a:pt x="79593" y="4719400"/>
                </a:moveTo>
                <a:lnTo>
                  <a:pt x="542413" y="3793758"/>
                </a:lnTo>
                <a:lnTo>
                  <a:pt x="1610463" y="3793758"/>
                </a:lnTo>
                <a:lnTo>
                  <a:pt x="2073284" y="4719400"/>
                </a:lnTo>
                <a:lnTo>
                  <a:pt x="1610463" y="5645042"/>
                </a:lnTo>
                <a:lnTo>
                  <a:pt x="542413" y="5645042"/>
                </a:lnTo>
                <a:close/>
                <a:moveTo>
                  <a:pt x="0" y="925642"/>
                </a:moveTo>
                <a:lnTo>
                  <a:pt x="462821" y="0"/>
                </a:lnTo>
                <a:lnTo>
                  <a:pt x="1530871" y="0"/>
                </a:lnTo>
                <a:lnTo>
                  <a:pt x="1993692" y="925642"/>
                </a:lnTo>
                <a:lnTo>
                  <a:pt x="1530871" y="1851284"/>
                </a:lnTo>
                <a:lnTo>
                  <a:pt x="462821" y="185128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8764706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594</TotalTime>
  <Words>2214</Words>
  <Application>Microsoft Office PowerPoint</Application>
  <PresentationFormat>Widescreen</PresentationFormat>
  <Paragraphs>328</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Cooper Black</vt:lpstr>
      <vt:lpstr>Courier New</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 the Model</vt:lpstr>
      <vt:lpstr>Validate Model</vt:lpstr>
      <vt:lpstr>Testing the Model </vt:lpstr>
      <vt:lpstr>Evaluation Metrics </vt:lpstr>
      <vt:lpstr>PowerPoint Presentation</vt:lpstr>
      <vt:lpstr>PowerPoint Presentation</vt:lpstr>
      <vt:lpstr>Why should we Use Transfer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and Discussion</vt:lpstr>
      <vt:lpstr>PowerPoint Presentation</vt:lpstr>
      <vt:lpstr>PowerPoint Presentation</vt:lpstr>
      <vt:lpstr>True Label on Dataset</vt:lpstr>
      <vt:lpstr>Model Comparison Result</vt:lpstr>
      <vt:lpstr>Overall 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Shekhar Das</dc:creator>
  <cp:lastModifiedBy>Shekhar Das</cp:lastModifiedBy>
  <cp:revision>4</cp:revision>
  <dcterms:created xsi:type="dcterms:W3CDTF">2023-12-18T11:40:38Z</dcterms:created>
  <dcterms:modified xsi:type="dcterms:W3CDTF">2023-12-19T03:11:54Z</dcterms:modified>
</cp:coreProperties>
</file>